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7" r:id="rId4"/>
    <p:sldId id="261" r:id="rId5"/>
    <p:sldId id="259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7" r:id="rId21"/>
    <p:sldId id="275" r:id="rId22"/>
    <p:sldId id="278" r:id="rId23"/>
    <p:sldId id="279" r:id="rId24"/>
    <p:sldId id="280" r:id="rId25"/>
    <p:sldId id="281" r:id="rId26"/>
    <p:sldId id="276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C249E-EB49-411C-AD05-755F263DDDCE}" v="229" dt="2024-08-25T13:55:50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4" y="29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23BD73-F054-408D-8C40-94DC4D3A0C8D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85B4B6B-2F46-404C-8E54-C7557875E2F0}">
      <dgm:prSet/>
      <dgm:spPr/>
      <dgm:t>
        <a:bodyPr/>
        <a:lstStyle/>
        <a:p>
          <a:r>
            <a:rPr lang="en-CA"/>
            <a:t>Context driven</a:t>
          </a:r>
          <a:endParaRPr lang="en-US"/>
        </a:p>
      </dgm:t>
    </dgm:pt>
    <dgm:pt modelId="{4C9E1555-E594-4B00-8119-9D96F1D4176A}" type="parTrans" cxnId="{4EB63651-311E-4BD9-B5D3-1D1DBCA711D0}">
      <dgm:prSet/>
      <dgm:spPr/>
      <dgm:t>
        <a:bodyPr/>
        <a:lstStyle/>
        <a:p>
          <a:endParaRPr lang="en-US"/>
        </a:p>
      </dgm:t>
    </dgm:pt>
    <dgm:pt modelId="{6ECC8E50-9A4F-4A87-9889-35C06A0C1EAF}" type="sibTrans" cxnId="{4EB63651-311E-4BD9-B5D3-1D1DBCA711D0}">
      <dgm:prSet/>
      <dgm:spPr/>
      <dgm:t>
        <a:bodyPr/>
        <a:lstStyle/>
        <a:p>
          <a:endParaRPr lang="en-US"/>
        </a:p>
      </dgm:t>
    </dgm:pt>
    <dgm:pt modelId="{4DBF733C-EBD4-406B-85B4-E4111AC93DA8}">
      <dgm:prSet/>
      <dgm:spPr/>
      <dgm:t>
        <a:bodyPr/>
        <a:lstStyle/>
        <a:p>
          <a:r>
            <a:rPr lang="en-CA"/>
            <a:t>Scalable </a:t>
          </a:r>
          <a:endParaRPr lang="en-US"/>
        </a:p>
      </dgm:t>
    </dgm:pt>
    <dgm:pt modelId="{A53FBCB5-9BFA-4B94-BAEB-F9C54C689AF4}" type="parTrans" cxnId="{D0A718E2-03EF-4D59-8F14-EBCB37D8110C}">
      <dgm:prSet/>
      <dgm:spPr/>
      <dgm:t>
        <a:bodyPr/>
        <a:lstStyle/>
        <a:p>
          <a:endParaRPr lang="en-US"/>
        </a:p>
      </dgm:t>
    </dgm:pt>
    <dgm:pt modelId="{62F0150F-71EF-4B33-A89B-0AD9EFD2C9E6}" type="sibTrans" cxnId="{D0A718E2-03EF-4D59-8F14-EBCB37D8110C}">
      <dgm:prSet/>
      <dgm:spPr/>
      <dgm:t>
        <a:bodyPr/>
        <a:lstStyle/>
        <a:p>
          <a:endParaRPr lang="en-US"/>
        </a:p>
      </dgm:t>
    </dgm:pt>
    <dgm:pt modelId="{471CF447-D088-4A07-B88F-4FAC07897206}" type="pres">
      <dgm:prSet presAssocID="{5423BD73-F054-408D-8C40-94DC4D3A0C8D}" presName="root" presStyleCnt="0">
        <dgm:presLayoutVars>
          <dgm:dir/>
          <dgm:resizeHandles val="exact"/>
        </dgm:presLayoutVars>
      </dgm:prSet>
      <dgm:spPr/>
    </dgm:pt>
    <dgm:pt modelId="{0B0F8336-2092-4ED9-BFA2-BFDE729AF86A}" type="pres">
      <dgm:prSet presAssocID="{985B4B6B-2F46-404C-8E54-C7557875E2F0}" presName="compNode" presStyleCnt="0"/>
      <dgm:spPr/>
    </dgm:pt>
    <dgm:pt modelId="{9730520F-2F2C-4597-9EA9-97E20FA0F1BD}" type="pres">
      <dgm:prSet presAssocID="{985B4B6B-2F46-404C-8E54-C7557875E2F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7DFBB80-0E65-4F44-A1D7-B99D2156BE48}" type="pres">
      <dgm:prSet presAssocID="{985B4B6B-2F46-404C-8E54-C7557875E2F0}" presName="spaceRect" presStyleCnt="0"/>
      <dgm:spPr/>
    </dgm:pt>
    <dgm:pt modelId="{1C7D820C-473D-4268-B835-FC5BD5A9DAAB}" type="pres">
      <dgm:prSet presAssocID="{985B4B6B-2F46-404C-8E54-C7557875E2F0}" presName="textRect" presStyleLbl="revTx" presStyleIdx="0" presStyleCnt="2">
        <dgm:presLayoutVars>
          <dgm:chMax val="1"/>
          <dgm:chPref val="1"/>
        </dgm:presLayoutVars>
      </dgm:prSet>
      <dgm:spPr/>
    </dgm:pt>
    <dgm:pt modelId="{99757512-4D78-4648-BE7F-60CF790833A3}" type="pres">
      <dgm:prSet presAssocID="{6ECC8E50-9A4F-4A87-9889-35C06A0C1EAF}" presName="sibTrans" presStyleCnt="0"/>
      <dgm:spPr/>
    </dgm:pt>
    <dgm:pt modelId="{9A6FF45D-EC5D-4337-B270-05639C6254F1}" type="pres">
      <dgm:prSet presAssocID="{4DBF733C-EBD4-406B-85B4-E4111AC93DA8}" presName="compNode" presStyleCnt="0"/>
      <dgm:spPr/>
    </dgm:pt>
    <dgm:pt modelId="{586CEAA7-60D1-4719-8218-C217453551ED}" type="pres">
      <dgm:prSet presAssocID="{4DBF733C-EBD4-406B-85B4-E4111AC93DA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C50CC87-3132-4093-83D7-C04CEF7EBC1A}" type="pres">
      <dgm:prSet presAssocID="{4DBF733C-EBD4-406B-85B4-E4111AC93DA8}" presName="spaceRect" presStyleCnt="0"/>
      <dgm:spPr/>
    </dgm:pt>
    <dgm:pt modelId="{D0FDB20F-DCE4-4A94-907C-A968CABD0D09}" type="pres">
      <dgm:prSet presAssocID="{4DBF733C-EBD4-406B-85B4-E4111AC93DA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9A9C167-2BFC-4B4C-8EC3-E88255B0CB08}" type="presOf" srcId="{5423BD73-F054-408D-8C40-94DC4D3A0C8D}" destId="{471CF447-D088-4A07-B88F-4FAC07897206}" srcOrd="0" destOrd="0" presId="urn:microsoft.com/office/officeart/2018/2/layout/IconLabelList"/>
    <dgm:cxn modelId="{4EB63651-311E-4BD9-B5D3-1D1DBCA711D0}" srcId="{5423BD73-F054-408D-8C40-94DC4D3A0C8D}" destId="{985B4B6B-2F46-404C-8E54-C7557875E2F0}" srcOrd="0" destOrd="0" parTransId="{4C9E1555-E594-4B00-8119-9D96F1D4176A}" sibTransId="{6ECC8E50-9A4F-4A87-9889-35C06A0C1EAF}"/>
    <dgm:cxn modelId="{6C066DBC-EEC3-4FF7-99FC-95ECA971A20E}" type="presOf" srcId="{985B4B6B-2F46-404C-8E54-C7557875E2F0}" destId="{1C7D820C-473D-4268-B835-FC5BD5A9DAAB}" srcOrd="0" destOrd="0" presId="urn:microsoft.com/office/officeart/2018/2/layout/IconLabelList"/>
    <dgm:cxn modelId="{D0A718E2-03EF-4D59-8F14-EBCB37D8110C}" srcId="{5423BD73-F054-408D-8C40-94DC4D3A0C8D}" destId="{4DBF733C-EBD4-406B-85B4-E4111AC93DA8}" srcOrd="1" destOrd="0" parTransId="{A53FBCB5-9BFA-4B94-BAEB-F9C54C689AF4}" sibTransId="{62F0150F-71EF-4B33-A89B-0AD9EFD2C9E6}"/>
    <dgm:cxn modelId="{C52869F5-DCA0-4794-8CCD-C710AB9C8DF0}" type="presOf" srcId="{4DBF733C-EBD4-406B-85B4-E4111AC93DA8}" destId="{D0FDB20F-DCE4-4A94-907C-A968CABD0D09}" srcOrd="0" destOrd="0" presId="urn:microsoft.com/office/officeart/2018/2/layout/IconLabelList"/>
    <dgm:cxn modelId="{8834F9B5-6373-480F-B4B7-26371E008725}" type="presParOf" srcId="{471CF447-D088-4A07-B88F-4FAC07897206}" destId="{0B0F8336-2092-4ED9-BFA2-BFDE729AF86A}" srcOrd="0" destOrd="0" presId="urn:microsoft.com/office/officeart/2018/2/layout/IconLabelList"/>
    <dgm:cxn modelId="{508AED1C-FFAB-4981-8EB4-A50B3BBB84D6}" type="presParOf" srcId="{0B0F8336-2092-4ED9-BFA2-BFDE729AF86A}" destId="{9730520F-2F2C-4597-9EA9-97E20FA0F1BD}" srcOrd="0" destOrd="0" presId="urn:microsoft.com/office/officeart/2018/2/layout/IconLabelList"/>
    <dgm:cxn modelId="{BD95758C-C907-4BA9-8884-0CFAB22075B4}" type="presParOf" srcId="{0B0F8336-2092-4ED9-BFA2-BFDE729AF86A}" destId="{67DFBB80-0E65-4F44-A1D7-B99D2156BE48}" srcOrd="1" destOrd="0" presId="urn:microsoft.com/office/officeart/2018/2/layout/IconLabelList"/>
    <dgm:cxn modelId="{BF926125-AFD2-4A5D-8AB1-12A6B4B1AE64}" type="presParOf" srcId="{0B0F8336-2092-4ED9-BFA2-BFDE729AF86A}" destId="{1C7D820C-473D-4268-B835-FC5BD5A9DAAB}" srcOrd="2" destOrd="0" presId="urn:microsoft.com/office/officeart/2018/2/layout/IconLabelList"/>
    <dgm:cxn modelId="{0D719E01-957F-4D20-8A82-CA73F776324F}" type="presParOf" srcId="{471CF447-D088-4A07-B88F-4FAC07897206}" destId="{99757512-4D78-4648-BE7F-60CF790833A3}" srcOrd="1" destOrd="0" presId="urn:microsoft.com/office/officeart/2018/2/layout/IconLabelList"/>
    <dgm:cxn modelId="{27B630EF-CF4A-48EE-80F3-C4B490555AD6}" type="presParOf" srcId="{471CF447-D088-4A07-B88F-4FAC07897206}" destId="{9A6FF45D-EC5D-4337-B270-05639C6254F1}" srcOrd="2" destOrd="0" presId="urn:microsoft.com/office/officeart/2018/2/layout/IconLabelList"/>
    <dgm:cxn modelId="{209B1DDB-6A89-4FE5-83A7-01744CF397AD}" type="presParOf" srcId="{9A6FF45D-EC5D-4337-B270-05639C6254F1}" destId="{586CEAA7-60D1-4719-8218-C217453551ED}" srcOrd="0" destOrd="0" presId="urn:microsoft.com/office/officeart/2018/2/layout/IconLabelList"/>
    <dgm:cxn modelId="{B31F12A7-E58A-49D7-A8C4-302C38818EC4}" type="presParOf" srcId="{9A6FF45D-EC5D-4337-B270-05639C6254F1}" destId="{CC50CC87-3132-4093-83D7-C04CEF7EBC1A}" srcOrd="1" destOrd="0" presId="urn:microsoft.com/office/officeart/2018/2/layout/IconLabelList"/>
    <dgm:cxn modelId="{2F6E0B10-789B-49BB-A4AD-4817BBF4019D}" type="presParOf" srcId="{9A6FF45D-EC5D-4337-B270-05639C6254F1}" destId="{D0FDB20F-DCE4-4A94-907C-A968CABD0D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0520F-2F2C-4597-9EA9-97E20FA0F1BD}">
      <dsp:nvSpPr>
        <dsp:cNvPr id="0" name=""/>
        <dsp:cNvSpPr/>
      </dsp:nvSpPr>
      <dsp:spPr>
        <a:xfrm>
          <a:off x="1711223" y="3847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D820C-473D-4268-B835-FC5BD5A9DAAB}">
      <dsp:nvSpPr>
        <dsp:cNvPr id="0" name=""/>
        <dsp:cNvSpPr/>
      </dsp:nvSpPr>
      <dsp:spPr>
        <a:xfrm>
          <a:off x="523223" y="279905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000" kern="1200"/>
            <a:t>Context driven</a:t>
          </a:r>
          <a:endParaRPr lang="en-US" sz="5000" kern="1200"/>
        </a:p>
      </dsp:txBody>
      <dsp:txXfrm>
        <a:off x="523223" y="2799053"/>
        <a:ext cx="4320000" cy="720000"/>
      </dsp:txXfrm>
    </dsp:sp>
    <dsp:sp modelId="{586CEAA7-60D1-4719-8218-C217453551ED}">
      <dsp:nvSpPr>
        <dsp:cNvPr id="0" name=""/>
        <dsp:cNvSpPr/>
      </dsp:nvSpPr>
      <dsp:spPr>
        <a:xfrm>
          <a:off x="6787224" y="3847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DB20F-DCE4-4A94-907C-A968CABD0D09}">
      <dsp:nvSpPr>
        <dsp:cNvPr id="0" name=""/>
        <dsp:cNvSpPr/>
      </dsp:nvSpPr>
      <dsp:spPr>
        <a:xfrm>
          <a:off x="5599224" y="279905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000" kern="1200"/>
            <a:t>Scalable </a:t>
          </a:r>
          <a:endParaRPr lang="en-US" sz="5000" kern="1200"/>
        </a:p>
      </dsp:txBody>
      <dsp:txXfrm>
        <a:off x="5599224" y="279905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5883-038C-4696-8E27-1811E470D6D4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51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A6D4-154B-4E4D-9001-7A6C328D243E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0999-9BD6-4929-BDEC-B84E21C16701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9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6069-8263-4296-913A-BC2234E8D32B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3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5005-EC25-4FB9-B19B-2437F0B120D2}" type="datetime1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3B5C-2325-42FF-AF91-C1451D9D66CC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0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DB08-3B01-46DD-99F2-F6F6334EA669}" type="datetime1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2AC11-ACC3-4129-BBD7-C580BF1A4EE7}" type="datetime1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3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DD93-7C9D-4E53-81F0-DDE57FEA7EDB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2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7BC28-59DE-4F83-B4A1-497203279FAD}" type="datetime1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2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0BDC4764-F656-4735-9820-9886F8DF1D6A}" type="datetime1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C68AC1EC-23E2-4F0E-A5A4-674EC8DB95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3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15A88-001A-4EEF-8984-D87E6435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F6D52-DE5D-42D8-D79A-B8E3495E7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2400" y="1367673"/>
            <a:ext cx="6124576" cy="2665509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 dirty="0">
                <a:solidFill>
                  <a:schemeClr val="bg1"/>
                </a:solidFill>
              </a:rPr>
              <a:t>Scalable Image Classification in Manufacturing through Vision-Language Guided Ontology: </a:t>
            </a:r>
            <a:br>
              <a:rPr lang="en-US" sz="34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a case study with </a:t>
            </a:r>
            <a:r>
              <a:rPr lang="en-US" sz="3400" dirty="0" err="1">
                <a:solidFill>
                  <a:schemeClr val="bg1"/>
                </a:solidFill>
              </a:rPr>
              <a:t>FactoryNet</a:t>
            </a:r>
            <a:endParaRPr lang="en-CA" sz="3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90F8A-46DD-094D-C25F-E7EE29C6F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8702" y="4414180"/>
            <a:ext cx="6128274" cy="884538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chemeClr val="bg1"/>
                </a:solidFill>
              </a:rPr>
              <a:t>Team ADML</a:t>
            </a:r>
          </a:p>
          <a:p>
            <a:pPr algn="r"/>
            <a:r>
              <a:rPr lang="en-CA" dirty="0">
                <a:solidFill>
                  <a:schemeClr val="bg1"/>
                </a:solidFill>
              </a:rPr>
              <a:t>Mutahar &amp; </a:t>
            </a:r>
            <a:r>
              <a:rPr lang="en-CA" dirty="0" err="1">
                <a:solidFill>
                  <a:schemeClr val="bg1"/>
                </a:solidFill>
              </a:rPr>
              <a:t>wILLIAM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AFD3A-C726-0FA7-E9FC-9C3F21FE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27" r="11482" b="-1"/>
          <a:stretch/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54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27D87-4B0A-A973-6F8E-057A22E5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7E1B6-AF52-5035-0076-2DA770E8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B2DB-08E2-A61F-87A9-0A641257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7321ACE4-1E45-17B3-48C1-81D47B4F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45" y="1171575"/>
            <a:ext cx="4478310" cy="4514850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1D7F8FA-005F-2D8F-A77A-7BF022B863B1}"/>
              </a:ext>
            </a:extLst>
          </p:cNvPr>
          <p:cNvSpPr/>
          <p:nvPr/>
        </p:nvSpPr>
        <p:spPr>
          <a:xfrm>
            <a:off x="5407733" y="2887979"/>
            <a:ext cx="1724587" cy="1724587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998BE8-3DA0-9643-2C11-DEB8324C2889}"/>
              </a:ext>
            </a:extLst>
          </p:cNvPr>
          <p:cNvCxnSpPr>
            <a:cxnSpLocks/>
            <a:endCxn id="41" idx="3"/>
          </p:cNvCxnSpPr>
          <p:nvPr/>
        </p:nvCxnSpPr>
        <p:spPr>
          <a:xfrm flipH="1" flipV="1">
            <a:off x="3503114" y="767641"/>
            <a:ext cx="2383336" cy="238513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1D572D-32B1-548B-6BB8-C8F5739D54D0}"/>
              </a:ext>
            </a:extLst>
          </p:cNvPr>
          <p:cNvCxnSpPr>
            <a:cxnSpLocks/>
          </p:cNvCxnSpPr>
          <p:nvPr/>
        </p:nvCxnSpPr>
        <p:spPr>
          <a:xfrm flipH="1" flipV="1">
            <a:off x="3360420" y="2324100"/>
            <a:ext cx="2449830" cy="12382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A90CB3-65D2-5852-2CCB-A4D5DA4DE0A1}"/>
              </a:ext>
            </a:extLst>
          </p:cNvPr>
          <p:cNvCxnSpPr>
            <a:cxnSpLocks/>
          </p:cNvCxnSpPr>
          <p:nvPr/>
        </p:nvCxnSpPr>
        <p:spPr>
          <a:xfrm flipH="1">
            <a:off x="2971800" y="4121881"/>
            <a:ext cx="3124200" cy="156454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4DCF5B-8AB5-6F88-E67B-C113168872A7}"/>
              </a:ext>
            </a:extLst>
          </p:cNvPr>
          <p:cNvCxnSpPr>
            <a:cxnSpLocks/>
          </p:cNvCxnSpPr>
          <p:nvPr/>
        </p:nvCxnSpPr>
        <p:spPr>
          <a:xfrm>
            <a:off x="6495488" y="4074719"/>
            <a:ext cx="3041068" cy="13427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1C83C8-5888-A9AA-6EE0-463D4160E542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6495488" y="3194440"/>
            <a:ext cx="3276600" cy="5361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0BD9CE-4736-3965-0791-E8C2BB8522F5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6514826" y="827481"/>
            <a:ext cx="3021730" cy="26350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0746AD2-715C-6504-F236-51435CFB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58" y="211589"/>
            <a:ext cx="1777256" cy="111210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E8E1E1D-3069-7DF8-9C76-560DFB5C5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45" y="1508272"/>
            <a:ext cx="1726454" cy="1295886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8CE7D9-FF1A-0D14-81A8-B3B8967AE3AA}"/>
              </a:ext>
            </a:extLst>
          </p:cNvPr>
          <p:cNvCxnSpPr>
            <a:cxnSpLocks/>
          </p:cNvCxnSpPr>
          <p:nvPr/>
        </p:nvCxnSpPr>
        <p:spPr>
          <a:xfrm flipH="1">
            <a:off x="2597388" y="3867569"/>
            <a:ext cx="3331925" cy="987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142092AA-10E4-B0BF-D8BD-C5FB6306E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61" y="3301953"/>
            <a:ext cx="1879796" cy="12395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3B52943-3D8F-174D-59ED-E8506BB3F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554" y="4904805"/>
            <a:ext cx="1313042" cy="1752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7F7922C-A4F5-97C6-49C7-9E09D3B0F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3495" y="4972955"/>
            <a:ext cx="1023964" cy="16163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BEE1435-CB5E-3827-3AA8-527589F16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2088" y="2156215"/>
            <a:ext cx="1550684" cy="207645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34B4ADC-BCF5-AA04-0B14-835D782A54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6556" y="89471"/>
            <a:ext cx="1966440" cy="14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0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27D87-4B0A-A973-6F8E-057A22E5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7E1B6-AF52-5035-0076-2DA770E8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B2DB-08E2-A61F-87A9-0A641257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7321ACE4-1E45-17B3-48C1-81D47B4F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45" y="1171575"/>
            <a:ext cx="4478310" cy="451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F71B3-0FE7-EA5E-F56A-11A5CC11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235" y="323850"/>
            <a:ext cx="1260578" cy="16954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1DAB03-F928-61B0-AB67-C6564EFC1036}"/>
              </a:ext>
            </a:extLst>
          </p:cNvPr>
          <p:cNvCxnSpPr>
            <a:cxnSpLocks/>
          </p:cNvCxnSpPr>
          <p:nvPr/>
        </p:nvCxnSpPr>
        <p:spPr>
          <a:xfrm flipH="1" flipV="1">
            <a:off x="2686050" y="1000125"/>
            <a:ext cx="2752725" cy="11144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9D878D-8D4A-C19B-9E4B-40571606A577}"/>
              </a:ext>
            </a:extLst>
          </p:cNvPr>
          <p:cNvCxnSpPr>
            <a:cxnSpLocks/>
          </p:cNvCxnSpPr>
          <p:nvPr/>
        </p:nvCxnSpPr>
        <p:spPr>
          <a:xfrm flipH="1" flipV="1">
            <a:off x="2371725" y="3305175"/>
            <a:ext cx="2316761" cy="2881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E54A9-384D-D571-ADE2-9EABDA800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74" y="2542024"/>
            <a:ext cx="2038350" cy="15263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B0F8EF-2984-267D-2F6C-8064E600A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0" y="4792663"/>
            <a:ext cx="2298588" cy="153983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2FBC59-3D14-CDC2-F45F-AE1240394C7E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3055818" y="4342041"/>
            <a:ext cx="1763832" cy="12205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FBB32D-2D0D-FBE2-B1A2-B0306ED2F53A}"/>
              </a:ext>
            </a:extLst>
          </p:cNvPr>
          <p:cNvCxnSpPr>
            <a:cxnSpLocks/>
          </p:cNvCxnSpPr>
          <p:nvPr/>
        </p:nvCxnSpPr>
        <p:spPr>
          <a:xfrm flipV="1">
            <a:off x="7543800" y="1171575"/>
            <a:ext cx="1428750" cy="6936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3571C4C-0B56-C053-9996-8A590D4AE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978" y="477969"/>
            <a:ext cx="1828802" cy="13872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14BACB-82A4-AB17-A0ED-00C5217B9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8880" y="2518568"/>
            <a:ext cx="1202276" cy="1851026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3DCDB3-C5A7-C6C7-B425-CDB81ACCCD5D}"/>
              </a:ext>
            </a:extLst>
          </p:cNvPr>
          <p:cNvCxnSpPr>
            <a:cxnSpLocks/>
          </p:cNvCxnSpPr>
          <p:nvPr/>
        </p:nvCxnSpPr>
        <p:spPr>
          <a:xfrm>
            <a:off x="7820025" y="2886075"/>
            <a:ext cx="1857375" cy="5580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6A72BC-7C9A-05A3-89BF-11FBF323FA4B}"/>
              </a:ext>
            </a:extLst>
          </p:cNvPr>
          <p:cNvCxnSpPr>
            <a:cxnSpLocks/>
          </p:cNvCxnSpPr>
          <p:nvPr/>
        </p:nvCxnSpPr>
        <p:spPr>
          <a:xfrm>
            <a:off x="7381875" y="4952310"/>
            <a:ext cx="1790103" cy="94735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DD80C1F9-514B-7C94-7172-C3AA98E5C3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1160" y="5135013"/>
            <a:ext cx="2305050" cy="15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0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80F7F3-E406-44E2-93AF-674B3F1A2E51}" type="datetime1">
              <a:rPr lang="en-US" smtClean="0"/>
              <a:pPr>
                <a:spcAft>
                  <a:spcPts val="600"/>
                </a:spcAft>
              </a:pPr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555819-A633-293C-9771-8024D5EA546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Insights from FactoryNET vision space: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E83F-C2B4-A102-B645-283C81A661DB}"/>
              </a:ext>
            </a:extLst>
          </p:cNvPr>
          <p:cNvSpPr txBox="1"/>
          <p:nvPr/>
        </p:nvSpPr>
        <p:spPr>
          <a:xfrm>
            <a:off x="1523999" y="2575263"/>
            <a:ext cx="99059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CA" dirty="0"/>
              <a:t>Images with </a:t>
            </a:r>
            <a:r>
              <a:rPr lang="en-CA" dirty="0">
                <a:solidFill>
                  <a:srgbClr val="C00000"/>
                </a:solidFill>
              </a:rPr>
              <a:t>more real-world context</a:t>
            </a:r>
            <a:r>
              <a:rPr lang="en-CA" dirty="0"/>
              <a:t>, manufacturing related or not,  can be </a:t>
            </a:r>
            <a:r>
              <a:rPr lang="en-CA" dirty="0">
                <a:solidFill>
                  <a:srgbClr val="C00000"/>
                </a:solidFill>
              </a:rPr>
              <a:t>easily separated </a:t>
            </a:r>
            <a:r>
              <a:rPr lang="en-CA" dirty="0"/>
              <a:t>into clusters</a:t>
            </a:r>
          </a:p>
          <a:p>
            <a:pPr marL="457200" indent="-457200">
              <a:buFontTx/>
              <a:buChar char="-"/>
            </a:pPr>
            <a:r>
              <a:rPr lang="en-CA" sz="1800" dirty="0"/>
              <a:t>Images with </a:t>
            </a:r>
            <a:r>
              <a:rPr lang="en-CA" sz="1800" dirty="0">
                <a:solidFill>
                  <a:srgbClr val="C00000"/>
                </a:solidFill>
              </a:rPr>
              <a:t>more manufacturing</a:t>
            </a:r>
            <a:r>
              <a:rPr lang="en-CA" dirty="0">
                <a:solidFill>
                  <a:srgbClr val="C00000"/>
                </a:solidFill>
              </a:rPr>
              <a:t>-oriented context </a:t>
            </a:r>
            <a:r>
              <a:rPr lang="en-CA" dirty="0"/>
              <a:t>could be </a:t>
            </a:r>
            <a:r>
              <a:rPr lang="en-CA" dirty="0">
                <a:solidFill>
                  <a:srgbClr val="C00000"/>
                </a:solidFill>
              </a:rPr>
              <a:t>challenging to classify </a:t>
            </a:r>
            <a:r>
              <a:rPr lang="en-CA" dirty="0"/>
              <a:t>into standalone categories</a:t>
            </a:r>
            <a:endParaRPr lang="en-CA" sz="1800" dirty="0"/>
          </a:p>
          <a:p>
            <a:pPr marL="457200" indent="-457200">
              <a:buFontTx/>
              <a:buChar char="-"/>
            </a:pPr>
            <a:r>
              <a:rPr lang="en-CA" sz="1800" dirty="0"/>
              <a:t>Images that are </a:t>
            </a:r>
            <a:r>
              <a:rPr lang="en-CA" sz="1800" dirty="0">
                <a:solidFill>
                  <a:srgbClr val="C00000"/>
                </a:solidFill>
              </a:rPr>
              <a:t>relevant to manufacturing </a:t>
            </a:r>
            <a:r>
              <a:rPr lang="en-CA" sz="1800" dirty="0"/>
              <a:t>but have </a:t>
            </a:r>
            <a:r>
              <a:rPr lang="en-CA" sz="1800" dirty="0">
                <a:solidFill>
                  <a:srgbClr val="C00000"/>
                </a:solidFill>
              </a:rPr>
              <a:t>sparse presence </a:t>
            </a:r>
            <a:r>
              <a:rPr lang="en-CA" sz="1800" dirty="0"/>
              <a:t>in the current version could be </a:t>
            </a:r>
            <a:r>
              <a:rPr lang="en-CA" dirty="0">
                <a:solidFill>
                  <a:srgbClr val="C00000"/>
                </a:solidFill>
              </a:rPr>
              <a:t>difficult to categorize</a:t>
            </a:r>
            <a:endParaRPr lang="en-CA" sz="1800" dirty="0">
              <a:solidFill>
                <a:srgbClr val="C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CA" sz="1800" dirty="0"/>
              <a:t>Images exist that could be interpreted as </a:t>
            </a:r>
            <a:r>
              <a:rPr lang="en-CA" sz="1800" dirty="0">
                <a:solidFill>
                  <a:srgbClr val="C00000"/>
                </a:solidFill>
              </a:rPr>
              <a:t>noise</a:t>
            </a:r>
            <a:r>
              <a:rPr lang="en-CA" sz="1800" dirty="0"/>
              <a:t> since these have </a:t>
            </a:r>
            <a:r>
              <a:rPr lang="en-CA" sz="1800" dirty="0">
                <a:solidFill>
                  <a:srgbClr val="C00000"/>
                </a:solidFill>
              </a:rPr>
              <a:t>little to no manufacturing context</a:t>
            </a:r>
          </a:p>
        </p:txBody>
      </p:sp>
    </p:spTree>
    <p:extLst>
      <p:ext uri="{BB962C8B-B14F-4D97-AF65-F5344CB8AC3E}">
        <p14:creationId xmlns:p14="http://schemas.microsoft.com/office/powerpoint/2010/main" val="97902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80F7F3-E406-44E2-93AF-674B3F1A2E51}" type="datetime1">
              <a:rPr lang="en-US" smtClean="0"/>
              <a:pPr>
                <a:spcAft>
                  <a:spcPts val="600"/>
                </a:spcAft>
              </a:pPr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555819-A633-293C-9771-8024D5EA546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Clustering to identify levels of FactoryNET ontology: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E83F-C2B4-A102-B645-283C81A661DB}"/>
              </a:ext>
            </a:extLst>
          </p:cNvPr>
          <p:cNvSpPr txBox="1"/>
          <p:nvPr/>
        </p:nvSpPr>
        <p:spPr>
          <a:xfrm>
            <a:off x="1523999" y="2575263"/>
            <a:ext cx="9905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CA" dirty="0"/>
              <a:t>Step to filter noise and keep track of images with manufacturing outliers</a:t>
            </a:r>
          </a:p>
          <a:p>
            <a:pPr marL="457200" indent="-457200">
              <a:buFontTx/>
              <a:buChar char="-"/>
            </a:pPr>
            <a:r>
              <a:rPr lang="en-CA" dirty="0"/>
              <a:t>DBSCAN (</a:t>
            </a:r>
            <a:r>
              <a:rPr lang="en-US" dirty="0"/>
              <a:t>Density-Based Spatial Clustering of Applications with Noise</a:t>
            </a:r>
            <a:r>
              <a:rPr lang="en-CA" dirty="0"/>
              <a:t>) for irregular clusters and noisy dataset</a:t>
            </a:r>
            <a:endParaRPr lang="en-CA" sz="1800" dirty="0"/>
          </a:p>
          <a:p>
            <a:pPr marL="457200" indent="-457200">
              <a:buFontTx/>
              <a:buChar char="-"/>
            </a:pPr>
            <a:r>
              <a:rPr lang="en-CA" dirty="0"/>
              <a:t>Finding best DBSCAN parameters (eps and </a:t>
            </a:r>
            <a:r>
              <a:rPr lang="en-CA" dirty="0" err="1"/>
              <a:t>min_samples</a:t>
            </a:r>
            <a:r>
              <a:rPr lang="en-CA" dirty="0"/>
              <a:t>) to find the clusters with k-nearest neighbors distance graph</a:t>
            </a:r>
            <a:endParaRPr lang="en-CA" sz="1800" dirty="0"/>
          </a:p>
          <a:p>
            <a:pPr marL="457200" indent="-457200">
              <a:buFontTx/>
              <a:buChar char="-"/>
            </a:pPr>
            <a:r>
              <a:rPr lang="en-CA" sz="1800" dirty="0"/>
              <a:t>Filtering the data to explore user label space </a:t>
            </a:r>
          </a:p>
        </p:txBody>
      </p:sp>
    </p:spTree>
    <p:extLst>
      <p:ext uri="{BB962C8B-B14F-4D97-AF65-F5344CB8AC3E}">
        <p14:creationId xmlns:p14="http://schemas.microsoft.com/office/powerpoint/2010/main" val="372299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80F7F3-E406-44E2-93AF-674B3F1A2E51}" type="datetime1">
              <a:rPr lang="en-US" smtClean="0"/>
              <a:pPr>
                <a:spcAft>
                  <a:spcPts val="600"/>
                </a:spcAft>
              </a:pPr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DD607-A67B-7EFF-6128-9FD7BF77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0" y="1457088"/>
            <a:ext cx="5296639" cy="33913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28389C-62EB-A496-98C6-2446342C9D48}"/>
              </a:ext>
            </a:extLst>
          </p:cNvPr>
          <p:cNvCxnSpPr>
            <a:cxnSpLocks/>
          </p:cNvCxnSpPr>
          <p:nvPr/>
        </p:nvCxnSpPr>
        <p:spPr>
          <a:xfrm>
            <a:off x="4597400" y="3641725"/>
            <a:ext cx="4889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AD29CD-F791-51E9-CC17-DFA865228A18}"/>
              </a:ext>
            </a:extLst>
          </p:cNvPr>
          <p:cNvCxnSpPr>
            <a:cxnSpLocks/>
          </p:cNvCxnSpPr>
          <p:nvPr/>
        </p:nvCxnSpPr>
        <p:spPr>
          <a:xfrm>
            <a:off x="4597400" y="3203575"/>
            <a:ext cx="4889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537AF09-6E08-E795-C2A7-9D936FC5031D}"/>
              </a:ext>
            </a:extLst>
          </p:cNvPr>
          <p:cNvSpPr/>
          <p:nvPr/>
        </p:nvSpPr>
        <p:spPr>
          <a:xfrm>
            <a:off x="9572625" y="3152774"/>
            <a:ext cx="213095" cy="4889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B5ED5-C7C0-52F5-876B-B4CE1EC22C99}"/>
              </a:ext>
            </a:extLst>
          </p:cNvPr>
          <p:cNvSpPr txBox="1"/>
          <p:nvPr/>
        </p:nvSpPr>
        <p:spPr>
          <a:xfrm>
            <a:off x="9894039" y="3074083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</a:t>
            </a:r>
            <a:r>
              <a:rPr lang="en-CA" b="1" dirty="0"/>
              <a:t>eps</a:t>
            </a:r>
            <a:r>
              <a:rPr lang="en-CA" dirty="0"/>
              <a:t>’ range for DBSCAN to explore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BDCFFC-17E9-F346-9E86-F28EA0C85F60}"/>
              </a:ext>
            </a:extLst>
          </p:cNvPr>
          <p:cNvSpPr txBox="1"/>
          <p:nvPr/>
        </p:nvSpPr>
        <p:spPr>
          <a:xfrm>
            <a:off x="1005557" y="2520085"/>
            <a:ext cx="2487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keep “</a:t>
            </a:r>
            <a:r>
              <a:rPr lang="en-CA" b="1" dirty="0"/>
              <a:t>min_samples</a:t>
            </a:r>
            <a:r>
              <a:rPr lang="en-CA" dirty="0"/>
              <a:t>” search range less than, 10 assuming that visibly similar features are already places together </a:t>
            </a:r>
          </a:p>
        </p:txBody>
      </p:sp>
    </p:spTree>
    <p:extLst>
      <p:ext uri="{BB962C8B-B14F-4D97-AF65-F5344CB8AC3E}">
        <p14:creationId xmlns:p14="http://schemas.microsoft.com/office/powerpoint/2010/main" val="342458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80F7F3-E406-44E2-93AF-674B3F1A2E51}" type="datetime1">
              <a:rPr lang="en-US" smtClean="0"/>
              <a:pPr>
                <a:spcAft>
                  <a:spcPts val="600"/>
                </a:spcAft>
              </a:pPr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2FA58-7F8E-3409-37B0-83851C9E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6" y="572634"/>
            <a:ext cx="3149598" cy="3294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FF191-0E44-583D-3CA2-057D013D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21" y="572634"/>
            <a:ext cx="3176558" cy="329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42CA39-AF9D-36B5-B300-6F2235C39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020" y="572634"/>
            <a:ext cx="3210112" cy="329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C47EA3-32D2-5CA2-BAE8-B6EF8D881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546" y="4200025"/>
            <a:ext cx="2167060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1B9565-1A73-CF77-37B3-54078B795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446" y="4200025"/>
            <a:ext cx="2181108" cy="21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D522B3-21CB-BC25-DA0D-B6CCD392C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813" y="4200025"/>
            <a:ext cx="2124823" cy="21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E92E58-C893-2A30-57E2-20401A607588}"/>
              </a:ext>
            </a:extLst>
          </p:cNvPr>
          <p:cNvSpPr txBox="1"/>
          <p:nvPr/>
        </p:nvSpPr>
        <p:spPr>
          <a:xfrm>
            <a:off x="1373124" y="12864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~</a:t>
            </a:r>
            <a:r>
              <a:rPr lang="en-CA" b="1" dirty="0"/>
              <a:t>8.8%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731BA6-BFC5-4C2E-D682-09D9EA6E4C1E}"/>
              </a:ext>
            </a:extLst>
          </p:cNvPr>
          <p:cNvSpPr txBox="1"/>
          <p:nvPr/>
        </p:nvSpPr>
        <p:spPr>
          <a:xfrm>
            <a:off x="5219700" y="13350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~</a:t>
            </a:r>
            <a:r>
              <a:rPr lang="en-CA" b="1" dirty="0"/>
              <a:t>9.8%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249C9-DB99-CF2C-71C9-E45F298939B0}"/>
              </a:ext>
            </a:extLst>
          </p:cNvPr>
          <p:cNvSpPr txBox="1"/>
          <p:nvPr/>
        </p:nvSpPr>
        <p:spPr>
          <a:xfrm>
            <a:off x="9293776" y="12864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~</a:t>
            </a:r>
            <a:r>
              <a:rPr lang="en-CA" b="1" dirty="0"/>
              <a:t>12.3% dataset</a:t>
            </a:r>
          </a:p>
        </p:txBody>
      </p:sp>
    </p:spTree>
    <p:extLst>
      <p:ext uri="{BB962C8B-B14F-4D97-AF65-F5344CB8AC3E}">
        <p14:creationId xmlns:p14="http://schemas.microsoft.com/office/powerpoint/2010/main" val="1160398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403D9-D19C-CDC8-212E-A704547E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247B1-0039-4134-EDE5-A9811EED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00180-F1BA-6635-F5CD-89BD19CA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247304-3FA3-8126-97CD-0B51384E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8" y="1270000"/>
            <a:ext cx="4792344" cy="431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047A36-6C7C-37BE-8033-840A8BE3C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36"/>
          <a:stretch/>
        </p:blipFill>
        <p:spPr>
          <a:xfrm>
            <a:off x="7014528" y="1270000"/>
            <a:ext cx="479234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61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F64DA-CB53-932D-C2AA-BF12F0B5C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68E85-D96F-5A79-8091-6689B8EE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C09CD-54DA-CEB3-5D60-92B9D577E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F046A-CA2C-BBA6-C531-9E351A6E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2" y="428789"/>
            <a:ext cx="6287377" cy="631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6D6EF3-3B1F-1E49-C79C-E2396460AAF3}"/>
              </a:ext>
            </a:extLst>
          </p:cNvPr>
          <p:cNvSpPr txBox="1"/>
          <p:nvPr/>
        </p:nvSpPr>
        <p:spPr>
          <a:xfrm>
            <a:off x="3992348" y="46346"/>
            <a:ext cx="420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Number of noise points (non-colored): 958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49AFC-304E-D676-9C45-0C6185F35B53}"/>
              </a:ext>
            </a:extLst>
          </p:cNvPr>
          <p:cNvSpPr txBox="1"/>
          <p:nvPr/>
        </p:nvSpPr>
        <p:spPr>
          <a:xfrm>
            <a:off x="230552" y="478631"/>
            <a:ext cx="164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 manual tools…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6A84C-586D-152F-50EA-58C4D98DF6D5}"/>
              </a:ext>
            </a:extLst>
          </p:cNvPr>
          <p:cNvSpPr txBox="1"/>
          <p:nvPr/>
        </p:nvSpPr>
        <p:spPr>
          <a:xfrm>
            <a:off x="230552" y="2817326"/>
            <a:ext cx="1641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welder, welding equipment, welding gear…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B40EBD-3170-901D-4B22-4A5B08787AE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1872093" y="694075"/>
            <a:ext cx="3296808" cy="6431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F05F7B-2F08-102D-0D4D-6800A61B2F30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1872093" y="3202047"/>
            <a:ext cx="2458607" cy="3289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3D310F8-4C7D-E84B-1AD2-19EA9AA37DD6}"/>
              </a:ext>
            </a:extLst>
          </p:cNvPr>
          <p:cNvSpPr txBox="1"/>
          <p:nvPr/>
        </p:nvSpPr>
        <p:spPr>
          <a:xfrm>
            <a:off x="230552" y="5136078"/>
            <a:ext cx="1641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Drilling rig, drilling equipment and infrastructure…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4A3753-56ED-4039-E7F6-50ACD2AD3D06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1872093" y="4600758"/>
            <a:ext cx="3474607" cy="9200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9CA30C-71DF-309C-0B78-A4B49886D232}"/>
              </a:ext>
            </a:extLst>
          </p:cNvPr>
          <p:cNvCxnSpPr>
            <a:cxnSpLocks/>
          </p:cNvCxnSpPr>
          <p:nvPr/>
        </p:nvCxnSpPr>
        <p:spPr>
          <a:xfrm>
            <a:off x="8152130" y="5175067"/>
            <a:ext cx="1347005" cy="1393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A5903AE-AF8A-CA70-FD7D-571E852A1007}"/>
              </a:ext>
            </a:extLst>
          </p:cNvPr>
          <p:cNvSpPr txBox="1"/>
          <p:nvPr/>
        </p:nvSpPr>
        <p:spPr>
          <a:xfrm>
            <a:off x="9499136" y="5136078"/>
            <a:ext cx="164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scissors…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B5BC44-637F-ABAB-F95A-0C4215C169A5}"/>
              </a:ext>
            </a:extLst>
          </p:cNvPr>
          <p:cNvSpPr txBox="1"/>
          <p:nvPr/>
        </p:nvSpPr>
        <p:spPr>
          <a:xfrm>
            <a:off x="9499135" y="3315523"/>
            <a:ext cx="164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Keys and locks…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77E9F0-619A-B7A9-31C7-411832363B75}"/>
              </a:ext>
            </a:extLst>
          </p:cNvPr>
          <p:cNvCxnSpPr>
            <a:cxnSpLocks/>
          </p:cNvCxnSpPr>
          <p:nvPr/>
        </p:nvCxnSpPr>
        <p:spPr>
          <a:xfrm>
            <a:off x="8424612" y="3202046"/>
            <a:ext cx="1074523" cy="3847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35CDA2-3841-9BC2-DA96-2876D0EA5F47}"/>
              </a:ext>
            </a:extLst>
          </p:cNvPr>
          <p:cNvCxnSpPr>
            <a:cxnSpLocks/>
          </p:cNvCxnSpPr>
          <p:nvPr/>
        </p:nvCxnSpPr>
        <p:spPr>
          <a:xfrm flipV="1">
            <a:off x="7243389" y="961361"/>
            <a:ext cx="2037771" cy="4677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109FA3-1645-999B-0732-C4A06E89EFB0}"/>
              </a:ext>
            </a:extLst>
          </p:cNvPr>
          <p:cNvSpPr txBox="1"/>
          <p:nvPr/>
        </p:nvSpPr>
        <p:spPr>
          <a:xfrm>
            <a:off x="9281160" y="745917"/>
            <a:ext cx="164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Printing presses…</a:t>
            </a:r>
          </a:p>
        </p:txBody>
      </p:sp>
    </p:spTree>
    <p:extLst>
      <p:ext uri="{BB962C8B-B14F-4D97-AF65-F5344CB8AC3E}">
        <p14:creationId xmlns:p14="http://schemas.microsoft.com/office/powerpoint/2010/main" val="4051612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F64DA-CB53-932D-C2AA-BF12F0B5C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68E85-D96F-5A79-8091-6689B8EE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C09CD-54DA-CEB3-5D60-92B9D577E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18</a:t>
            </a:fld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FE5164A-69F9-52E7-75FF-D41DA088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588" y="386466"/>
            <a:ext cx="6344535" cy="633500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8D5D01B-FC2E-8CC8-1829-787142AFA3CA}"/>
              </a:ext>
            </a:extLst>
          </p:cNvPr>
          <p:cNvSpPr txBox="1"/>
          <p:nvPr/>
        </p:nvSpPr>
        <p:spPr>
          <a:xfrm>
            <a:off x="3992348" y="34548"/>
            <a:ext cx="420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Number of noise points (non-colored): 792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0E0ABE7-05BE-8FE3-3512-0A7F2E776C60}"/>
              </a:ext>
            </a:extLst>
          </p:cNvPr>
          <p:cNvCxnSpPr>
            <a:cxnSpLocks/>
          </p:cNvCxnSpPr>
          <p:nvPr/>
        </p:nvCxnSpPr>
        <p:spPr>
          <a:xfrm flipH="1" flipV="1">
            <a:off x="1676400" y="774700"/>
            <a:ext cx="3241846" cy="9050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B954FB5-7616-8BF3-3076-EC3294065B54}"/>
              </a:ext>
            </a:extLst>
          </p:cNvPr>
          <p:cNvCxnSpPr>
            <a:cxnSpLocks/>
          </p:cNvCxnSpPr>
          <p:nvPr/>
        </p:nvCxnSpPr>
        <p:spPr>
          <a:xfrm flipH="1" flipV="1">
            <a:off x="2489200" y="2374900"/>
            <a:ext cx="1755946" cy="5584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989CAD1-DE42-D8FD-49ED-7F38CA90F4B6}"/>
              </a:ext>
            </a:extLst>
          </p:cNvPr>
          <p:cNvCxnSpPr>
            <a:cxnSpLocks/>
          </p:cNvCxnSpPr>
          <p:nvPr/>
        </p:nvCxnSpPr>
        <p:spPr>
          <a:xfrm flipH="1" flipV="1">
            <a:off x="1993900" y="3835401"/>
            <a:ext cx="1717846" cy="4235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04922E1-10EA-8464-8A5A-00C15A36D4B3}"/>
              </a:ext>
            </a:extLst>
          </p:cNvPr>
          <p:cNvCxnSpPr>
            <a:cxnSpLocks/>
          </p:cNvCxnSpPr>
          <p:nvPr/>
        </p:nvCxnSpPr>
        <p:spPr>
          <a:xfrm flipH="1">
            <a:off x="1924030" y="4817380"/>
            <a:ext cx="2321116" cy="6040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183D79B-3B17-CCCB-0A5B-E9B7300E9C56}"/>
              </a:ext>
            </a:extLst>
          </p:cNvPr>
          <p:cNvCxnSpPr>
            <a:cxnSpLocks/>
          </p:cNvCxnSpPr>
          <p:nvPr/>
        </p:nvCxnSpPr>
        <p:spPr>
          <a:xfrm flipV="1">
            <a:off x="6578600" y="5854700"/>
            <a:ext cx="3124200" cy="461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A0BB802-BC64-8652-E9E4-F85A5ADA1495}"/>
              </a:ext>
            </a:extLst>
          </p:cNvPr>
          <p:cNvCxnSpPr>
            <a:cxnSpLocks/>
          </p:cNvCxnSpPr>
          <p:nvPr/>
        </p:nvCxnSpPr>
        <p:spPr>
          <a:xfrm>
            <a:off x="6959600" y="4457700"/>
            <a:ext cx="27432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0238901-C976-B8F2-D064-E6B2BE7553A0}"/>
              </a:ext>
            </a:extLst>
          </p:cNvPr>
          <p:cNvCxnSpPr>
            <a:cxnSpLocks/>
          </p:cNvCxnSpPr>
          <p:nvPr/>
        </p:nvCxnSpPr>
        <p:spPr>
          <a:xfrm flipV="1">
            <a:off x="8826500" y="3073400"/>
            <a:ext cx="1116076" cy="72876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D8393F-76CE-CC82-51B8-659493964368}"/>
              </a:ext>
            </a:extLst>
          </p:cNvPr>
          <p:cNvCxnSpPr>
            <a:cxnSpLocks/>
          </p:cNvCxnSpPr>
          <p:nvPr/>
        </p:nvCxnSpPr>
        <p:spPr>
          <a:xfrm flipV="1">
            <a:off x="7823200" y="1139826"/>
            <a:ext cx="2006600" cy="11461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1D7B908-2F5E-BF30-569D-3FF4CE7ECD32}"/>
              </a:ext>
            </a:extLst>
          </p:cNvPr>
          <p:cNvSpPr txBox="1"/>
          <p:nvPr/>
        </p:nvSpPr>
        <p:spPr>
          <a:xfrm>
            <a:off x="261153" y="449590"/>
            <a:ext cx="164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Mostly circular saws …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A83F6BC-7A93-F36C-D800-BCBB826744C4}"/>
              </a:ext>
            </a:extLst>
          </p:cNvPr>
          <p:cNvSpPr txBox="1"/>
          <p:nvPr/>
        </p:nvSpPr>
        <p:spPr>
          <a:xfrm>
            <a:off x="261153" y="2024391"/>
            <a:ext cx="164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Mostly welding accessories …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A4D73A8-18F9-53BC-3E73-B99F7A672DF9}"/>
              </a:ext>
            </a:extLst>
          </p:cNvPr>
          <p:cNvSpPr txBox="1"/>
          <p:nvPr/>
        </p:nvSpPr>
        <p:spPr>
          <a:xfrm>
            <a:off x="261153" y="3573791"/>
            <a:ext cx="164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Mostly windmills 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1CC2B6-DB4A-D5C7-4105-FD9DF5CA8AEE}"/>
              </a:ext>
            </a:extLst>
          </p:cNvPr>
          <p:cNvSpPr txBox="1"/>
          <p:nvPr/>
        </p:nvSpPr>
        <p:spPr>
          <a:xfrm>
            <a:off x="282489" y="5421411"/>
            <a:ext cx="164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Mostly screwdrivers …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4AC0EA-440D-3860-7293-1D3791EDFE10}"/>
              </a:ext>
            </a:extLst>
          </p:cNvPr>
          <p:cNvSpPr txBox="1"/>
          <p:nvPr/>
        </p:nvSpPr>
        <p:spPr>
          <a:xfrm>
            <a:off x="9943907" y="5593090"/>
            <a:ext cx="164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Mostly bulbs…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1F045D-74B7-61A2-2283-80DE9FBC0AC3}"/>
              </a:ext>
            </a:extLst>
          </p:cNvPr>
          <p:cNvSpPr txBox="1"/>
          <p:nvPr/>
        </p:nvSpPr>
        <p:spPr>
          <a:xfrm>
            <a:off x="9943907" y="4303811"/>
            <a:ext cx="164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Mostly workbench &amp; tools…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22B029B-A1B0-93B0-527A-E4CB85C007AA}"/>
              </a:ext>
            </a:extLst>
          </p:cNvPr>
          <p:cNvSpPr txBox="1"/>
          <p:nvPr/>
        </p:nvSpPr>
        <p:spPr>
          <a:xfrm>
            <a:off x="10049061" y="933869"/>
            <a:ext cx="164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Mostly lathes…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8145E66-D3C0-B0D7-50EA-9FA9A3AB257B}"/>
              </a:ext>
            </a:extLst>
          </p:cNvPr>
          <p:cNvSpPr txBox="1"/>
          <p:nvPr/>
        </p:nvSpPr>
        <p:spPr>
          <a:xfrm>
            <a:off x="10049060" y="2943423"/>
            <a:ext cx="164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Mostly hats…</a:t>
            </a:r>
          </a:p>
        </p:txBody>
      </p:sp>
    </p:spTree>
    <p:extLst>
      <p:ext uri="{BB962C8B-B14F-4D97-AF65-F5344CB8AC3E}">
        <p14:creationId xmlns:p14="http://schemas.microsoft.com/office/powerpoint/2010/main" val="4017484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71490-53AD-BEF6-0C12-19B3B17F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39487-4F9E-6954-E02A-7AC23EE1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06ED9-D3CE-6402-2F6A-4EA6A36A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A9ED1-BCA8-A00A-9721-BA840EA4BF34}"/>
              </a:ext>
            </a:extLst>
          </p:cNvPr>
          <p:cNvSpPr txBox="1"/>
          <p:nvPr/>
        </p:nvSpPr>
        <p:spPr>
          <a:xfrm>
            <a:off x="5633839" y="543580"/>
            <a:ext cx="1899919" cy="5078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{</a:t>
            </a:r>
          </a:p>
          <a:p>
            <a:r>
              <a:rPr lang="en-CA" dirty="0"/>
              <a:t>    "0": [</a:t>
            </a:r>
          </a:p>
          <a:p>
            <a:r>
              <a:rPr lang="en-CA" dirty="0"/>
              <a:t>        "label1",</a:t>
            </a:r>
          </a:p>
          <a:p>
            <a:r>
              <a:rPr lang="en-CA" dirty="0"/>
              <a:t>        "label2",</a:t>
            </a:r>
          </a:p>
          <a:p>
            <a:r>
              <a:rPr lang="en-CA" dirty="0"/>
              <a:t>        "label3"</a:t>
            </a:r>
          </a:p>
          <a:p>
            <a:r>
              <a:rPr lang="en-CA" dirty="0"/>
              <a:t>    ],</a:t>
            </a:r>
          </a:p>
          <a:p>
            <a:r>
              <a:rPr lang="en-CA" dirty="0"/>
              <a:t>    "1": [</a:t>
            </a:r>
          </a:p>
          <a:p>
            <a:r>
              <a:rPr lang="en-CA" dirty="0"/>
              <a:t>        "label4",</a:t>
            </a:r>
          </a:p>
          <a:p>
            <a:r>
              <a:rPr lang="en-CA" dirty="0"/>
              <a:t>        "label5"</a:t>
            </a:r>
          </a:p>
          <a:p>
            <a:r>
              <a:rPr lang="en-CA" dirty="0"/>
              <a:t>    ],</a:t>
            </a:r>
          </a:p>
          <a:p>
            <a:r>
              <a:rPr lang="en-CA" dirty="0"/>
              <a:t>    "2": [</a:t>
            </a:r>
          </a:p>
          <a:p>
            <a:r>
              <a:rPr lang="en-CA" dirty="0"/>
              <a:t>        "label6",</a:t>
            </a:r>
          </a:p>
          <a:p>
            <a:r>
              <a:rPr lang="en-CA" dirty="0"/>
              <a:t>        "label7",</a:t>
            </a:r>
          </a:p>
          <a:p>
            <a:r>
              <a:rPr lang="en-CA" dirty="0"/>
              <a:t>        "label8",</a:t>
            </a:r>
          </a:p>
          <a:p>
            <a:r>
              <a:rPr lang="en-CA" dirty="0"/>
              <a:t>        "label9"</a:t>
            </a:r>
          </a:p>
          <a:p>
            <a:r>
              <a:rPr lang="en-CA" dirty="0"/>
              <a:t>    ],</a:t>
            </a:r>
          </a:p>
          <a:p>
            <a:r>
              <a:rPr lang="en-CA" dirty="0"/>
              <a:t>    ...</a:t>
            </a:r>
          </a:p>
          <a:p>
            <a:r>
              <a:rPr lang="en-CA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901A2-B789-F494-59BD-7328C2890DCF}"/>
              </a:ext>
            </a:extLst>
          </p:cNvPr>
          <p:cNvSpPr txBox="1"/>
          <p:nvPr/>
        </p:nvSpPr>
        <p:spPr>
          <a:xfrm>
            <a:off x="5066090" y="136525"/>
            <a:ext cx="290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>
                <a:highlight>
                  <a:srgbClr val="FFFF00"/>
                </a:highlight>
              </a:rPr>
              <a:t>individual_user_labels.json</a:t>
            </a:r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86A7D-0C3F-D626-95A3-880AB6F4BE38}"/>
              </a:ext>
            </a:extLst>
          </p:cNvPr>
          <p:cNvSpPr txBox="1"/>
          <p:nvPr/>
        </p:nvSpPr>
        <p:spPr>
          <a:xfrm>
            <a:off x="8974200" y="543580"/>
            <a:ext cx="22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>
                <a:highlight>
                  <a:srgbClr val="FFFF00"/>
                </a:highlight>
              </a:rPr>
              <a:t>individual_noise.json</a:t>
            </a:r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F8930-44ED-4A72-7C97-90AFFD0428C5}"/>
              </a:ext>
            </a:extLst>
          </p:cNvPr>
          <p:cNvSpPr txBox="1"/>
          <p:nvPr/>
        </p:nvSpPr>
        <p:spPr>
          <a:xfrm>
            <a:off x="540255" y="708778"/>
            <a:ext cx="3318257" cy="313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{</a:t>
            </a:r>
          </a:p>
          <a:p>
            <a:r>
              <a:rPr lang="en-CA" dirty="0"/>
              <a:t>    "0": [</a:t>
            </a:r>
          </a:p>
          <a:p>
            <a:r>
              <a:rPr lang="en-CA" dirty="0"/>
              <a:t>        "label1, label2, label3",</a:t>
            </a:r>
          </a:p>
          <a:p>
            <a:r>
              <a:rPr lang="en-CA" dirty="0"/>
              <a:t>        "label4, label5"</a:t>
            </a:r>
          </a:p>
          <a:p>
            <a:r>
              <a:rPr lang="en-CA" dirty="0"/>
              <a:t>    ],</a:t>
            </a:r>
          </a:p>
          <a:p>
            <a:r>
              <a:rPr lang="en-CA" dirty="0"/>
              <a:t>    "1": [</a:t>
            </a:r>
          </a:p>
          <a:p>
            <a:r>
              <a:rPr lang="en-CA" dirty="0"/>
              <a:t>        "label6, label7, label8",</a:t>
            </a:r>
          </a:p>
          <a:p>
            <a:r>
              <a:rPr lang="en-CA" dirty="0"/>
              <a:t>        "label9"</a:t>
            </a:r>
          </a:p>
          <a:p>
            <a:r>
              <a:rPr lang="en-CA" dirty="0"/>
              <a:t>    ],</a:t>
            </a:r>
          </a:p>
          <a:p>
            <a:r>
              <a:rPr lang="en-CA" dirty="0"/>
              <a:t>    ...</a:t>
            </a:r>
          </a:p>
          <a:p>
            <a:r>
              <a:rPr lang="en-CA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005D7-5E61-9F36-4BD7-E84EEA76003C}"/>
              </a:ext>
            </a:extLst>
          </p:cNvPr>
          <p:cNvSpPr txBox="1"/>
          <p:nvPr/>
        </p:nvSpPr>
        <p:spPr>
          <a:xfrm>
            <a:off x="799337" y="321191"/>
            <a:ext cx="290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>
                <a:highlight>
                  <a:srgbClr val="FFFF00"/>
                </a:highlight>
              </a:rPr>
              <a:t>grouped_user_labels.json</a:t>
            </a:r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1AA76-0935-6ED5-D8CD-65DE5831D5C2}"/>
              </a:ext>
            </a:extLst>
          </p:cNvPr>
          <p:cNvSpPr txBox="1"/>
          <p:nvPr/>
        </p:nvSpPr>
        <p:spPr>
          <a:xfrm>
            <a:off x="1058799" y="3980934"/>
            <a:ext cx="228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Develop upper levels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8890B-D673-A563-4952-128A78F81DAA}"/>
              </a:ext>
            </a:extLst>
          </p:cNvPr>
          <p:cNvSpPr txBox="1"/>
          <p:nvPr/>
        </p:nvSpPr>
        <p:spPr>
          <a:xfrm>
            <a:off x="5302680" y="5954613"/>
            <a:ext cx="256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Develop middle levels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812AD-5617-6A73-B786-3E2BE9F93A36}"/>
              </a:ext>
            </a:extLst>
          </p:cNvPr>
          <p:cNvSpPr txBox="1"/>
          <p:nvPr/>
        </p:nvSpPr>
        <p:spPr>
          <a:xfrm>
            <a:off x="8820462" y="4350266"/>
            <a:ext cx="256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Test, refine, and mature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2B7F9-7F4C-BB60-4013-03E7B3789884}"/>
              </a:ext>
            </a:extLst>
          </p:cNvPr>
          <p:cNvSpPr txBox="1"/>
          <p:nvPr/>
        </p:nvSpPr>
        <p:spPr>
          <a:xfrm>
            <a:off x="9206230" y="996425"/>
            <a:ext cx="1790700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CA" dirty="0"/>
              <a:t>[</a:t>
            </a:r>
          </a:p>
          <a:p>
            <a:r>
              <a:rPr lang="en-CA" dirty="0"/>
              <a:t>    "noise_label1",</a:t>
            </a:r>
          </a:p>
          <a:p>
            <a:r>
              <a:rPr lang="en-CA" dirty="0"/>
              <a:t>    "noise_label2",</a:t>
            </a:r>
          </a:p>
          <a:p>
            <a:r>
              <a:rPr lang="en-CA" dirty="0"/>
              <a:t>    "noise_label3",</a:t>
            </a:r>
          </a:p>
          <a:p>
            <a:r>
              <a:rPr lang="en-CA" dirty="0"/>
              <a:t>    ...</a:t>
            </a:r>
          </a:p>
          <a:p>
            <a:r>
              <a:rPr lang="en-CA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540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8A540-26B9-A512-DFF0-0AA9CE652891}"/>
              </a:ext>
            </a:extLst>
          </p:cNvPr>
          <p:cNvSpPr txBox="1"/>
          <p:nvPr/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Motivation: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80F7F3-E406-44E2-93AF-674B3F1A2E51}" type="datetime1">
              <a:rPr lang="en-US" smtClean="0"/>
              <a:pPr>
                <a:spcAft>
                  <a:spcPts val="600"/>
                </a:spcAft>
              </a:pPr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7" name="TextBox 14">
            <a:extLst>
              <a:ext uri="{FF2B5EF4-FFF2-40B4-BE49-F238E27FC236}">
                <a16:creationId xmlns:a16="http://schemas.microsoft.com/office/drawing/2014/main" id="{23F29B90-DCBB-B37F-D916-2CDC59E3C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911534"/>
              </p:ext>
            </p:extLst>
          </p:nvPr>
        </p:nvGraphicFramePr>
        <p:xfrm>
          <a:off x="877824" y="2157984"/>
          <a:ext cx="10442448" cy="3903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5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71490-53AD-BEF6-0C12-19B3B17F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39487-4F9E-6954-E02A-7AC23EE1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06ED9-D3CE-6402-2F6A-4EA6A36A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36D859-B82D-A7AC-2368-BA5982EBE70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In terms of numbers so far: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B8B24-8E57-2F8B-AB65-54A5F31B4EBE}"/>
              </a:ext>
            </a:extLst>
          </p:cNvPr>
          <p:cNvSpPr txBox="1"/>
          <p:nvPr/>
        </p:nvSpPr>
        <p:spPr>
          <a:xfrm>
            <a:off x="1714500" y="1943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Provided images: 7558</a:t>
            </a:r>
          </a:p>
          <a:p>
            <a:r>
              <a:rPr lang="en-CA" dirty="0"/>
              <a:t>Test Images: ~921</a:t>
            </a:r>
          </a:p>
          <a:p>
            <a:r>
              <a:rPr lang="en-CA" dirty="0"/>
              <a:t>Train Images: </a:t>
            </a:r>
          </a:p>
          <a:p>
            <a:r>
              <a:rPr lang="en-CA" dirty="0"/>
              <a:t>Total User based labels: 15847</a:t>
            </a:r>
          </a:p>
          <a:p>
            <a:r>
              <a:rPr lang="en-CA" dirty="0"/>
              <a:t>User labels in identified clusters: 12897 </a:t>
            </a:r>
          </a:p>
        </p:txBody>
      </p:sp>
    </p:spTree>
    <p:extLst>
      <p:ext uri="{BB962C8B-B14F-4D97-AF65-F5344CB8AC3E}">
        <p14:creationId xmlns:p14="http://schemas.microsoft.com/office/powerpoint/2010/main" val="2708601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943CE-E4FB-0841-AC11-422019A6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204BA-DF6A-11E0-3549-CE4CD357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ABA42-1966-A2E5-2B23-ADFCFB2E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310B1-A7F8-F38C-6EB2-75ED06284E4E}"/>
              </a:ext>
            </a:extLst>
          </p:cNvPr>
          <p:cNvSpPr txBox="1"/>
          <p:nvPr/>
        </p:nvSpPr>
        <p:spPr>
          <a:xfrm>
            <a:off x="4724400" y="526018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highlight>
                  <a:srgbClr val="FFFF00"/>
                </a:highlight>
              </a:rPr>
              <a:t>MASON Ontology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436C3-6251-B3A3-BD91-9C894C07C786}"/>
              </a:ext>
            </a:extLst>
          </p:cNvPr>
          <p:cNvSpPr txBox="1"/>
          <p:nvPr/>
        </p:nvSpPr>
        <p:spPr>
          <a:xfrm>
            <a:off x="1574800" y="11811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ACEA0-0CAE-9E1F-7FFB-4DB88D39DA32}"/>
              </a:ext>
            </a:extLst>
          </p:cNvPr>
          <p:cNvSpPr txBox="1"/>
          <p:nvPr/>
        </p:nvSpPr>
        <p:spPr>
          <a:xfrm>
            <a:off x="5130800" y="11811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88FCF-8630-044E-A510-C48A65EEFB1C}"/>
              </a:ext>
            </a:extLst>
          </p:cNvPr>
          <p:cNvSpPr txBox="1"/>
          <p:nvPr/>
        </p:nvSpPr>
        <p:spPr>
          <a:xfrm>
            <a:off x="9372600" y="11811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ENTITIES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02337-1287-A370-1EDE-DD778BEC62EE}"/>
              </a:ext>
            </a:extLst>
          </p:cNvPr>
          <p:cNvSpPr txBox="1"/>
          <p:nvPr/>
        </p:nvSpPr>
        <p:spPr>
          <a:xfrm>
            <a:off x="127000" y="2641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Material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6517A-AE6E-8EBF-3860-FAC8295EBB0C}"/>
              </a:ext>
            </a:extLst>
          </p:cNvPr>
          <p:cNvSpPr txBox="1"/>
          <p:nvPr/>
        </p:nvSpPr>
        <p:spPr>
          <a:xfrm>
            <a:off x="1645920" y="2641600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528D88-CD0E-53B5-DBDC-6CFB86539243}"/>
              </a:ext>
            </a:extLst>
          </p:cNvPr>
          <p:cNvSpPr txBox="1"/>
          <p:nvPr/>
        </p:nvSpPr>
        <p:spPr>
          <a:xfrm>
            <a:off x="3378200" y="2641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Equipment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FA85C-C98B-766B-E8B5-AA608DEB5E3E}"/>
              </a:ext>
            </a:extLst>
          </p:cNvPr>
          <p:cNvSpPr txBox="1"/>
          <p:nvPr/>
        </p:nvSpPr>
        <p:spPr>
          <a:xfrm>
            <a:off x="3987800" y="32131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manufacturing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392A2-E05A-8A3D-CCCF-1BF81FBDB771}"/>
              </a:ext>
            </a:extLst>
          </p:cNvPr>
          <p:cNvSpPr txBox="1"/>
          <p:nvPr/>
        </p:nvSpPr>
        <p:spPr>
          <a:xfrm>
            <a:off x="6167120" y="32131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Non-manufacturing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F1728-421D-26D8-FBB1-B06C83AD9EBF}"/>
              </a:ext>
            </a:extLst>
          </p:cNvPr>
          <p:cNvSpPr txBox="1"/>
          <p:nvPr/>
        </p:nvSpPr>
        <p:spPr>
          <a:xfrm>
            <a:off x="8630920" y="20955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System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090E3-0C2E-6E90-5336-8AF8972A2799}"/>
              </a:ext>
            </a:extLst>
          </p:cNvPr>
          <p:cNvSpPr txBox="1"/>
          <p:nvPr/>
        </p:nvSpPr>
        <p:spPr>
          <a:xfrm>
            <a:off x="10388600" y="20955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Technical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AFBFBD-80CB-D3F7-DD6C-0A0CF84664E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850900" y="1550432"/>
            <a:ext cx="1447800" cy="10911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4C73D5-A338-EE77-B426-38AD3C9A93EE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2298700" y="1550432"/>
            <a:ext cx="266700" cy="10911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F7FD4F-0942-A533-EDFD-AA3264A76EAD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2298700" y="1550432"/>
            <a:ext cx="1803400" cy="10911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B8CF94-0672-0A1A-5DD7-00C8CC5EA511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4826000" y="1550432"/>
            <a:ext cx="1143000" cy="16626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B58348-414B-873A-A4F8-9CEB39B49318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5969000" y="1550432"/>
            <a:ext cx="1036320" cy="16626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E7FD9E-7F70-138F-9433-DA23E6349AE2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9469120" y="1550432"/>
            <a:ext cx="741680" cy="5450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8D825F-7E58-986C-03DE-8B74F82DFB1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10210800" y="1550432"/>
            <a:ext cx="1016000" cy="5450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30A530-9D15-514E-5271-5E17DADAB755}"/>
              </a:ext>
            </a:extLst>
          </p:cNvPr>
          <p:cNvSpPr txBox="1"/>
          <p:nvPr/>
        </p:nvSpPr>
        <p:spPr>
          <a:xfrm>
            <a:off x="4273550" y="4617948"/>
            <a:ext cx="171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Specific manufacturing operations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A45FB6-909F-6A05-87D1-F6A9E9DFD197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>
            <a:off x="4826000" y="3582432"/>
            <a:ext cx="304800" cy="10355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B3285B-C708-2B33-CEF1-77BB2F60979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98700" y="895350"/>
            <a:ext cx="3689350" cy="285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2887B2E-132C-05F8-A6C9-1589B298A46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988050" y="895350"/>
            <a:ext cx="4222750" cy="285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EF56A4-F1BF-4D76-D0D1-26BD346FBFD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5969000" y="895350"/>
            <a:ext cx="19050" cy="285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210CEC-D38C-7159-85E6-87291BAA244C}"/>
              </a:ext>
            </a:extLst>
          </p:cNvPr>
          <p:cNvCxnSpPr>
            <a:cxnSpLocks/>
          </p:cNvCxnSpPr>
          <p:nvPr/>
        </p:nvCxnSpPr>
        <p:spPr>
          <a:xfrm>
            <a:off x="7188200" y="3859431"/>
            <a:ext cx="1315720" cy="6152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2017E51-0348-35CE-D157-F8E7C60B6752}"/>
              </a:ext>
            </a:extLst>
          </p:cNvPr>
          <p:cNvSpPr txBox="1"/>
          <p:nvPr/>
        </p:nvSpPr>
        <p:spPr>
          <a:xfrm>
            <a:off x="8279130" y="449057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Measurement 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3E21C2B-7F14-BCAE-1BC4-408DE936DD7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005320" y="3859431"/>
            <a:ext cx="220980" cy="138566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69BBEAE-8529-568B-758E-2039217F8B1A}"/>
              </a:ext>
            </a:extLst>
          </p:cNvPr>
          <p:cNvSpPr txBox="1"/>
          <p:nvPr/>
        </p:nvSpPr>
        <p:spPr>
          <a:xfrm>
            <a:off x="6572249" y="537173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Transport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970567-4DF5-1AB0-3CB9-31D941ABB586}"/>
              </a:ext>
            </a:extLst>
          </p:cNvPr>
          <p:cNvSpPr txBox="1"/>
          <p:nvPr/>
        </p:nvSpPr>
        <p:spPr>
          <a:xfrm>
            <a:off x="8442960" y="34290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Organization/</a:t>
            </a:r>
          </a:p>
          <a:p>
            <a:pPr algn="ctr"/>
            <a:r>
              <a:rPr lang="en-CA" b="1" dirty="0"/>
              <a:t>company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63F133-07F9-E5B6-716D-183E3D039D19}"/>
              </a:ext>
            </a:extLst>
          </p:cNvPr>
          <p:cNvSpPr txBox="1"/>
          <p:nvPr/>
        </p:nvSpPr>
        <p:spPr>
          <a:xfrm>
            <a:off x="10591799" y="370599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Human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D5BB7F6-2500-0260-4683-8AB9E05B2BE6}"/>
              </a:ext>
            </a:extLst>
          </p:cNvPr>
          <p:cNvCxnSpPr>
            <a:cxnSpLocks/>
            <a:stCxn id="8" idx="2"/>
            <a:endCxn id="82" idx="0"/>
          </p:cNvCxnSpPr>
          <p:nvPr/>
        </p:nvCxnSpPr>
        <p:spPr>
          <a:xfrm flipH="1">
            <a:off x="9281160" y="1550432"/>
            <a:ext cx="929640" cy="18785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F3D2C79-C832-FA6D-7995-65145EBB4B0F}"/>
              </a:ext>
            </a:extLst>
          </p:cNvPr>
          <p:cNvCxnSpPr>
            <a:cxnSpLocks/>
            <a:stCxn id="8" idx="2"/>
            <a:endCxn id="83" idx="0"/>
          </p:cNvCxnSpPr>
          <p:nvPr/>
        </p:nvCxnSpPr>
        <p:spPr>
          <a:xfrm>
            <a:off x="10210800" y="1550432"/>
            <a:ext cx="1219199" cy="215556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013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71490-53AD-BEF6-0C12-19B3B17F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39487-4F9E-6954-E02A-7AC23EE1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06ED9-D3CE-6402-2F6A-4EA6A36A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976AA-570A-A5AB-1A6D-15800379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871180"/>
            <a:ext cx="9307224" cy="511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91338B-EBFB-94D3-84C0-953729CB0650}"/>
              </a:ext>
            </a:extLst>
          </p:cNvPr>
          <p:cNvSpPr txBox="1"/>
          <p:nvPr/>
        </p:nvSpPr>
        <p:spPr>
          <a:xfrm>
            <a:off x="1442388" y="31698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GPT Prompt for label synthesis</a:t>
            </a:r>
          </a:p>
        </p:txBody>
      </p:sp>
    </p:spTree>
    <p:extLst>
      <p:ext uri="{BB962C8B-B14F-4D97-AF65-F5344CB8AC3E}">
        <p14:creationId xmlns:p14="http://schemas.microsoft.com/office/powerpoint/2010/main" val="168386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71490-53AD-BEF6-0C12-19B3B17F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39487-4F9E-6954-E02A-7AC23EE1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06ED9-D3CE-6402-2F6A-4EA6A36A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5BFEE-002F-E370-0648-CE65F7C70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863615"/>
            <a:ext cx="10667998" cy="5130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D5B9F2-3077-15BE-F0AB-31043F19E5B9}"/>
              </a:ext>
            </a:extLst>
          </p:cNvPr>
          <p:cNvSpPr txBox="1"/>
          <p:nvPr/>
        </p:nvSpPr>
        <p:spPr>
          <a:xfrm>
            <a:off x="1442388" y="316983"/>
            <a:ext cx="6660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Detailed clusters with suggested subtypes and explanations</a:t>
            </a:r>
          </a:p>
        </p:txBody>
      </p:sp>
    </p:spTree>
    <p:extLst>
      <p:ext uri="{BB962C8B-B14F-4D97-AF65-F5344CB8AC3E}">
        <p14:creationId xmlns:p14="http://schemas.microsoft.com/office/powerpoint/2010/main" val="36395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71490-53AD-BEF6-0C12-19B3B17F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39487-4F9E-6954-E02A-7AC23EE1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06ED9-D3CE-6402-2F6A-4EA6A36A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ECED2-686D-3D86-D2C4-2367AE81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807061"/>
            <a:ext cx="10667998" cy="5243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1FD54-942A-1F0D-A9BE-E755C83E0CCB}"/>
              </a:ext>
            </a:extLst>
          </p:cNvPr>
          <p:cNvSpPr txBox="1"/>
          <p:nvPr/>
        </p:nvSpPr>
        <p:spPr>
          <a:xfrm>
            <a:off x="1442388" y="316983"/>
            <a:ext cx="6342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Vision language model for zero-shot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1277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71490-53AD-BEF6-0C12-19B3B17F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39487-4F9E-6954-E02A-7AC23EE1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06ED9-D3CE-6402-2F6A-4EA6A36A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FAB01-B977-1DD8-0B03-88DCF14D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896812"/>
            <a:ext cx="8255000" cy="5459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6E427-5250-FA31-69DF-ABB9C93D3417}"/>
              </a:ext>
            </a:extLst>
          </p:cNvPr>
          <p:cNvSpPr txBox="1"/>
          <p:nvPr/>
        </p:nvSpPr>
        <p:spPr>
          <a:xfrm>
            <a:off x="1442388" y="316983"/>
            <a:ext cx="1022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Evaluate our results on test image split for level 1: classification_results.csv</a:t>
            </a:r>
          </a:p>
        </p:txBody>
      </p:sp>
    </p:spTree>
    <p:extLst>
      <p:ext uri="{BB962C8B-B14F-4D97-AF65-F5344CB8AC3E}">
        <p14:creationId xmlns:p14="http://schemas.microsoft.com/office/powerpoint/2010/main" val="3442398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80F7F3-E406-44E2-93AF-674B3F1A2E51}" type="datetime1">
              <a:rPr lang="en-US" smtClean="0"/>
              <a:pPr>
                <a:spcAft>
                  <a:spcPts val="600"/>
                </a:spcAft>
              </a:pPr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555819-A633-293C-9771-8024D5EA546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Resources to enhance our work: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E83F-C2B4-A102-B645-283C81A661DB}"/>
              </a:ext>
            </a:extLst>
          </p:cNvPr>
          <p:cNvSpPr txBox="1"/>
          <p:nvPr/>
        </p:nvSpPr>
        <p:spPr>
          <a:xfrm>
            <a:off x="1523999" y="2143463"/>
            <a:ext cx="1066800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CA" b="1" dirty="0"/>
              <a:t>Vision-based Train/Test split</a:t>
            </a:r>
            <a:r>
              <a:rPr lang="en-CA" dirty="0"/>
              <a:t>: (test_data_eps20_min7.json, train_data_eps20_min7.json)</a:t>
            </a:r>
          </a:p>
          <a:p>
            <a:pPr marL="457200" indent="-457200">
              <a:buFontTx/>
              <a:buChar char="-"/>
            </a:pPr>
            <a:r>
              <a:rPr lang="en-CA" b="1" dirty="0"/>
              <a:t>Domain language-based clustering [Group]</a:t>
            </a:r>
            <a:r>
              <a:rPr lang="en-CA" dirty="0"/>
              <a:t>: (</a:t>
            </a:r>
            <a:r>
              <a:rPr lang="en-CA" dirty="0" err="1"/>
              <a:t>grouped_user_labels.json</a:t>
            </a:r>
            <a:r>
              <a:rPr lang="en-CA" dirty="0"/>
              <a:t>, </a:t>
            </a:r>
            <a:r>
              <a:rPr lang="en-CA" dirty="0" err="1"/>
              <a:t>grouped_noise.json</a:t>
            </a:r>
            <a:r>
              <a:rPr lang="en-CA" dirty="0"/>
              <a:t>)</a:t>
            </a:r>
          </a:p>
          <a:p>
            <a:pPr marL="457200" indent="-457200">
              <a:buFontTx/>
              <a:buChar char="-"/>
            </a:pPr>
            <a:r>
              <a:rPr lang="en-CA" b="1" dirty="0"/>
              <a:t>Domain language-based clustering [Individual]</a:t>
            </a:r>
            <a:r>
              <a:rPr lang="en-CA" dirty="0"/>
              <a:t>: (</a:t>
            </a:r>
            <a:r>
              <a:rPr lang="en-CA" dirty="0" err="1"/>
              <a:t>individual_user_labels.json</a:t>
            </a:r>
            <a:r>
              <a:rPr lang="en-CA" dirty="0"/>
              <a:t>, </a:t>
            </a:r>
            <a:r>
              <a:rPr lang="en-CA" dirty="0" err="1"/>
              <a:t>individual_noise.json</a:t>
            </a:r>
            <a:r>
              <a:rPr lang="en-CA" dirty="0"/>
              <a:t>)</a:t>
            </a:r>
          </a:p>
          <a:p>
            <a:pPr marL="457200" indent="-457200">
              <a:buFontTx/>
              <a:buChar char="-"/>
            </a:pPr>
            <a:r>
              <a:rPr lang="en-CA" b="1" dirty="0"/>
              <a:t>GPT 4.0 categorized user labels with manufacturing-based explanations</a:t>
            </a:r>
            <a:r>
              <a:rPr lang="en-CA" dirty="0"/>
              <a:t>: (</a:t>
            </a:r>
            <a:r>
              <a:rPr lang="en-US" dirty="0"/>
              <a:t>standardized_direct_categorized_individual_user_labels_with_ontology</a:t>
            </a:r>
            <a:r>
              <a:rPr lang="en-CA" dirty="0"/>
              <a:t>.</a:t>
            </a:r>
            <a:r>
              <a:rPr lang="en-CA" dirty="0" err="1"/>
              <a:t>json</a:t>
            </a:r>
            <a:r>
              <a:rPr lang="en-CA" dirty="0"/>
              <a:t>)</a:t>
            </a:r>
          </a:p>
          <a:p>
            <a:pPr marL="457200" indent="-457200">
              <a:buFontTx/>
              <a:buChar char="-"/>
            </a:pPr>
            <a:r>
              <a:rPr lang="en-CA" b="1" dirty="0"/>
              <a:t>GPT 4.0 categorized user labels</a:t>
            </a:r>
            <a:r>
              <a:rPr lang="en-CA" dirty="0"/>
              <a:t>: (GPT categorized user labels with manufacturing-based explanations: (</a:t>
            </a:r>
            <a:r>
              <a:rPr lang="en-US" dirty="0"/>
              <a:t>standardized_direct_categorized_individual_user_labels_with_ontology</a:t>
            </a:r>
            <a:r>
              <a:rPr lang="en-CA" dirty="0"/>
              <a:t>.</a:t>
            </a:r>
            <a:r>
              <a:rPr lang="en-CA" dirty="0" err="1"/>
              <a:t>json</a:t>
            </a:r>
            <a:r>
              <a:rPr lang="en-CA" dirty="0"/>
              <a:t>)</a:t>
            </a:r>
            <a:endParaRPr lang="en-CA" sz="1800" dirty="0"/>
          </a:p>
          <a:p>
            <a:pPr marL="457200" indent="-457200">
              <a:buFontTx/>
              <a:buChar char="-"/>
            </a:pPr>
            <a:r>
              <a:rPr lang="en-CA" sz="1800" b="1" dirty="0"/>
              <a:t>Working </a:t>
            </a:r>
            <a:r>
              <a:rPr lang="en-CA" b="1" dirty="0"/>
              <a:t>notebook for</a:t>
            </a:r>
            <a:r>
              <a:rPr lang="en-CA" dirty="0"/>
              <a:t>:</a:t>
            </a:r>
          </a:p>
          <a:p>
            <a:pPr marL="914400" lvl="1" indent="-457200">
              <a:buFontTx/>
              <a:buChar char="-"/>
            </a:pPr>
            <a:r>
              <a:rPr lang="en-CA" dirty="0"/>
              <a:t>FactoryNET EDA</a:t>
            </a:r>
          </a:p>
          <a:p>
            <a:pPr marL="914400" lvl="1" indent="-457200">
              <a:buFontTx/>
              <a:buChar char="-"/>
            </a:pPr>
            <a:r>
              <a:rPr lang="en-CA" dirty="0"/>
              <a:t>Vision Space Exploration</a:t>
            </a:r>
          </a:p>
          <a:p>
            <a:pPr marL="914400" lvl="1" indent="-457200">
              <a:buFontTx/>
              <a:buChar char="-"/>
            </a:pPr>
            <a:r>
              <a:rPr lang="en-CA" dirty="0"/>
              <a:t>Language Space Exploration</a:t>
            </a:r>
          </a:p>
          <a:p>
            <a:pPr marL="914400" lvl="1" indent="-457200">
              <a:buFontTx/>
              <a:buChar char="-"/>
            </a:pPr>
            <a:r>
              <a:rPr lang="en-CA" dirty="0"/>
              <a:t>Synthesizing FactoryNET labels with GPT API and prompts</a:t>
            </a:r>
          </a:p>
          <a:p>
            <a:pPr marL="914400" lvl="1" indent="-457200">
              <a:buFontTx/>
              <a:buChar char="-"/>
            </a:pPr>
            <a:r>
              <a:rPr lang="en-CA" dirty="0"/>
              <a:t>CLIP-based zero-shot classification (level 1)</a:t>
            </a:r>
          </a:p>
        </p:txBody>
      </p:sp>
    </p:spTree>
    <p:extLst>
      <p:ext uri="{BB962C8B-B14F-4D97-AF65-F5344CB8AC3E}">
        <p14:creationId xmlns:p14="http://schemas.microsoft.com/office/powerpoint/2010/main" val="349352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71490-53AD-BEF6-0C12-19B3B17F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39487-4F9E-6954-E02A-7AC23EE1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06ED9-D3CE-6402-2F6A-4EA6A36A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36D859-B82D-A7AC-2368-BA5982EBE70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Thanks for your attention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B8B24-8E57-2F8B-AB65-54A5F31B4EBE}"/>
              </a:ext>
            </a:extLst>
          </p:cNvPr>
          <p:cNvSpPr txBox="1"/>
          <p:nvPr/>
        </p:nvSpPr>
        <p:spPr>
          <a:xfrm>
            <a:off x="1714500" y="19431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16734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5BAE94-909A-6435-B2AD-3E916152E9AB}"/>
              </a:ext>
            </a:extLst>
          </p:cNvPr>
          <p:cNvSpPr/>
          <p:nvPr/>
        </p:nvSpPr>
        <p:spPr>
          <a:xfrm>
            <a:off x="8210550" y="149225"/>
            <a:ext cx="2538415" cy="1816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Vision 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95634A-7282-710D-A437-0AB036CA5D78}"/>
              </a:ext>
            </a:extLst>
          </p:cNvPr>
          <p:cNvSpPr/>
          <p:nvPr/>
        </p:nvSpPr>
        <p:spPr>
          <a:xfrm>
            <a:off x="1671064" y="149225"/>
            <a:ext cx="2743201" cy="1816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Language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4A2E4C-16E3-02A2-E71B-E355FEBC00E1}"/>
              </a:ext>
            </a:extLst>
          </p:cNvPr>
          <p:cNvSpPr/>
          <p:nvPr/>
        </p:nvSpPr>
        <p:spPr>
          <a:xfrm>
            <a:off x="4738115" y="2689225"/>
            <a:ext cx="3003045" cy="1650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Vision-Language Space</a:t>
            </a:r>
          </a:p>
        </p:txBody>
      </p: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6263A47B-D171-5493-CB78-F7808652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765" y="803275"/>
            <a:ext cx="914400" cy="914400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AD319100-6FED-0E27-5110-7A0F5904E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4806" y="3057523"/>
            <a:ext cx="914400" cy="914400"/>
          </a:xfrm>
          <a:prstGeom prst="rect">
            <a:avLst/>
          </a:prstGeom>
        </p:spPr>
      </p:pic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37050B98-A867-10FB-8CF6-9AAB0417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393" y="3011489"/>
            <a:ext cx="914400" cy="914400"/>
          </a:xfrm>
          <a:prstGeom prst="rect">
            <a:avLst/>
          </a:prstGeom>
        </p:spPr>
      </p:pic>
      <p:pic>
        <p:nvPicPr>
          <p:cNvPr id="1026" name="Picture 2" descr="Cours logo">
            <a:extLst>
              <a:ext uri="{FF2B5EF4-FFF2-40B4-BE49-F238E27FC236}">
                <a16:creationId xmlns:a16="http://schemas.microsoft.com/office/drawing/2014/main" id="{97F6B5F8-E8C1-7516-819E-D616161B3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2" t="14989" r="14133" b="15605"/>
          <a:stretch/>
        </p:blipFill>
        <p:spPr bwMode="auto">
          <a:xfrm>
            <a:off x="5849936" y="5205854"/>
            <a:ext cx="923925" cy="9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B5069A7-2930-EADD-6B74-E7430E578CD4}"/>
              </a:ext>
            </a:extLst>
          </p:cNvPr>
          <p:cNvSpPr/>
          <p:nvPr/>
        </p:nvSpPr>
        <p:spPr>
          <a:xfrm>
            <a:off x="7954742" y="141287"/>
            <a:ext cx="647700" cy="6477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BF3D817-B9A4-6293-CA73-86AF934BE654}"/>
              </a:ext>
            </a:extLst>
          </p:cNvPr>
          <p:cNvSpPr/>
          <p:nvPr/>
        </p:nvSpPr>
        <p:spPr>
          <a:xfrm>
            <a:off x="1347214" y="130175"/>
            <a:ext cx="647700" cy="6477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4DB33F-FCB5-0FD5-FCF1-46F5B8CF75A4}"/>
              </a:ext>
            </a:extLst>
          </p:cNvPr>
          <p:cNvSpPr/>
          <p:nvPr/>
        </p:nvSpPr>
        <p:spPr>
          <a:xfrm>
            <a:off x="4414266" y="2689225"/>
            <a:ext cx="647700" cy="64770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01E45335-2010-15B0-E0B7-0B51B76307C7}"/>
              </a:ext>
            </a:extLst>
          </p:cNvPr>
          <p:cNvSpPr/>
          <p:nvPr/>
        </p:nvSpPr>
        <p:spPr>
          <a:xfrm rot="16200000">
            <a:off x="7080899" y="965055"/>
            <a:ext cx="431801" cy="66545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FEB33066-DD98-F404-CFF3-A679F5C6840D}"/>
              </a:ext>
            </a:extLst>
          </p:cNvPr>
          <p:cNvSpPr/>
          <p:nvPr/>
        </p:nvSpPr>
        <p:spPr>
          <a:xfrm rot="16200000">
            <a:off x="4856636" y="963359"/>
            <a:ext cx="431801" cy="668843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8C2C031B-FBDF-B5E4-7384-514EE9CFC2FF}"/>
              </a:ext>
            </a:extLst>
          </p:cNvPr>
          <p:cNvSpPr/>
          <p:nvPr/>
        </p:nvSpPr>
        <p:spPr>
          <a:xfrm>
            <a:off x="2731515" y="2046287"/>
            <a:ext cx="431801" cy="9144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841D37D2-F073-E6C2-D323-7FE3FE680461}"/>
              </a:ext>
            </a:extLst>
          </p:cNvPr>
          <p:cNvSpPr/>
          <p:nvPr/>
        </p:nvSpPr>
        <p:spPr>
          <a:xfrm rot="16200000">
            <a:off x="3853558" y="3095626"/>
            <a:ext cx="431801" cy="9144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A60A0FC5-7B85-0B68-3CA5-9ED466B23767}"/>
              </a:ext>
            </a:extLst>
          </p:cNvPr>
          <p:cNvSpPr/>
          <p:nvPr/>
        </p:nvSpPr>
        <p:spPr>
          <a:xfrm rot="16200000">
            <a:off x="8193916" y="3057523"/>
            <a:ext cx="431801" cy="9144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8CBEADE1-7896-E48D-037F-3CB0C72AB684}"/>
              </a:ext>
            </a:extLst>
          </p:cNvPr>
          <p:cNvSpPr/>
          <p:nvPr/>
        </p:nvSpPr>
        <p:spPr>
          <a:xfrm>
            <a:off x="9244584" y="2097089"/>
            <a:ext cx="431801" cy="91440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7EE671E2-31F9-5FEC-50E8-18F59DBF3EF3}"/>
              </a:ext>
            </a:extLst>
          </p:cNvPr>
          <p:cNvSpPr/>
          <p:nvPr/>
        </p:nvSpPr>
        <p:spPr>
          <a:xfrm>
            <a:off x="6095999" y="4413249"/>
            <a:ext cx="431801" cy="71958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99D86F-5FBF-A719-A697-4B947285C5A2}"/>
              </a:ext>
            </a:extLst>
          </p:cNvPr>
          <p:cNvCxnSpPr>
            <a:cxnSpLocks/>
          </p:cNvCxnSpPr>
          <p:nvPr/>
        </p:nvCxnSpPr>
        <p:spPr>
          <a:xfrm flipH="1">
            <a:off x="10992867" y="533841"/>
            <a:ext cx="23811" cy="51450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227A25-CFC9-AD63-D511-74A702D85450}"/>
              </a:ext>
            </a:extLst>
          </p:cNvPr>
          <p:cNvCxnSpPr>
            <a:cxnSpLocks/>
          </p:cNvCxnSpPr>
          <p:nvPr/>
        </p:nvCxnSpPr>
        <p:spPr>
          <a:xfrm flipV="1">
            <a:off x="1165364" y="533841"/>
            <a:ext cx="0" cy="5156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37CA02-AF42-8E7A-ED91-12630E5B300F}"/>
              </a:ext>
            </a:extLst>
          </p:cNvPr>
          <p:cNvSpPr txBox="1"/>
          <p:nvPr/>
        </p:nvSpPr>
        <p:spPr>
          <a:xfrm>
            <a:off x="11048354" y="3190874"/>
            <a:ext cx="839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Data</a:t>
            </a:r>
          </a:p>
          <a:p>
            <a:pPr algn="ctr"/>
            <a:r>
              <a:rPr lang="en-CA" b="1" dirty="0"/>
              <a:t>Driven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16AB4-13F8-7C1D-BA85-EB19131ED087}"/>
              </a:ext>
            </a:extLst>
          </p:cNvPr>
          <p:cNvSpPr txBox="1"/>
          <p:nvPr/>
        </p:nvSpPr>
        <p:spPr>
          <a:xfrm>
            <a:off x="208928" y="3190874"/>
            <a:ext cx="95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Domain</a:t>
            </a:r>
          </a:p>
          <a:p>
            <a:pPr algn="ctr"/>
            <a:r>
              <a:rPr lang="en-CA" b="1" dirty="0"/>
              <a:t>Driven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AEB433-B3DD-BAC5-C019-A109C517ACFF}"/>
              </a:ext>
            </a:extLst>
          </p:cNvPr>
          <p:cNvSpPr txBox="1"/>
          <p:nvPr/>
        </p:nvSpPr>
        <p:spPr>
          <a:xfrm>
            <a:off x="5737730" y="6152005"/>
            <a:ext cx="114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Domain Ontology</a:t>
            </a:r>
          </a:p>
        </p:txBody>
      </p:sp>
      <p:pic>
        <p:nvPicPr>
          <p:cNvPr id="34" name="Graphic 33" descr="Users with solid fill">
            <a:extLst>
              <a:ext uri="{FF2B5EF4-FFF2-40B4-BE49-F238E27FC236}">
                <a16:creationId xmlns:a16="http://schemas.microsoft.com/office/drawing/2014/main" id="{5A60F6EA-1311-6EC3-20F3-15A432470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331" y="46756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8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80F7F3-E406-44E2-93AF-674B3F1A2E51}" type="datetime1">
              <a:rPr lang="en-US" smtClean="0"/>
              <a:pPr>
                <a:spcAft>
                  <a:spcPts val="600"/>
                </a:spcAft>
              </a:pPr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555819-A633-293C-9771-8024D5EA546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Let’s explore FactoryNET…</a:t>
            </a:r>
          </a:p>
        </p:txBody>
      </p:sp>
    </p:spTree>
    <p:extLst>
      <p:ext uri="{BB962C8B-B14F-4D97-AF65-F5344CB8AC3E}">
        <p14:creationId xmlns:p14="http://schemas.microsoft.com/office/powerpoint/2010/main" val="245894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33B90-6EA4-F954-5E4D-CE810914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70BBB-9B1F-3B4C-7996-820CA594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C48C1-16BA-5B32-0628-4429216B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long shot of people in a factory&#10;&#10;Description automatically generated">
            <a:extLst>
              <a:ext uri="{FF2B5EF4-FFF2-40B4-BE49-F238E27FC236}">
                <a16:creationId xmlns:a16="http://schemas.microsoft.com/office/drawing/2014/main" id="{43FC7E6D-7384-1FB3-4599-6A2A22B69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75024"/>
            <a:ext cx="3294670" cy="238532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616EEF1-BEA7-7D7C-4F6B-31E293A89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136525"/>
            <a:ext cx="1981200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hackathon/data/1711587872914.jpg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AB4DE88-31BE-F1B1-D566-2CDA2BE04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570" y="131544"/>
            <a:ext cx="1981199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hackathon/data/1711599794097.JPG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close-up of a ruler&#10;&#10;Description automatically generated">
            <a:extLst>
              <a:ext uri="{FF2B5EF4-FFF2-40B4-BE49-F238E27FC236}">
                <a16:creationId xmlns:a16="http://schemas.microsoft.com/office/drawing/2014/main" id="{ED3EA8F3-36B2-0F77-FB87-FA61A119A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9" y="272144"/>
            <a:ext cx="3209811" cy="2241064"/>
          </a:xfrm>
          <a:prstGeom prst="rect">
            <a:avLst/>
          </a:prstGeom>
        </p:spPr>
      </p:pic>
      <p:pic>
        <p:nvPicPr>
          <p:cNvPr id="13" name="Picture 12" descr="A large machine in a factory&#10;&#10;Description automatically generated">
            <a:extLst>
              <a:ext uri="{FF2B5EF4-FFF2-40B4-BE49-F238E27FC236}">
                <a16:creationId xmlns:a16="http://schemas.microsoft.com/office/drawing/2014/main" id="{AF1C1553-7C7E-52B1-8EA5-D27D1FA94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3175772"/>
            <a:ext cx="3667125" cy="2665151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735E8BF9-3D69-617B-CB55-B09146A5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326" y="3047811"/>
            <a:ext cx="1981199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hackathon/data/1711575411757.png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483CC3-44CE-D691-401D-D80CA3882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717" y="856755"/>
            <a:ext cx="2162477" cy="2191056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79E026DE-41AD-7808-D2A8-352F566E6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5355" y="710562"/>
            <a:ext cx="1981199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hackathon/data/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1711604541829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.svg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 descr="A close-up of a stone&#10;&#10;Description automatically generated">
            <a:extLst>
              <a:ext uri="{FF2B5EF4-FFF2-40B4-BE49-F238E27FC236}">
                <a16:creationId xmlns:a16="http://schemas.microsoft.com/office/drawing/2014/main" id="{45E0E25D-58F0-1C65-21FE-3F30D3472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23" y="2612266"/>
            <a:ext cx="3797638" cy="1622292"/>
          </a:xfrm>
          <a:prstGeom prst="rect">
            <a:avLst/>
          </a:prstGeom>
        </p:spPr>
      </p:pic>
      <p:pic>
        <p:nvPicPr>
          <p:cNvPr id="24" name="Picture 23" descr="A hand holding a drill&#10;&#10;Description automatically generated">
            <a:extLst>
              <a:ext uri="{FF2B5EF4-FFF2-40B4-BE49-F238E27FC236}">
                <a16:creationId xmlns:a16="http://schemas.microsoft.com/office/drawing/2014/main" id="{E3A38AF0-A4E4-A795-9CD3-8526848429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97" y="4378572"/>
            <a:ext cx="4005664" cy="2479427"/>
          </a:xfrm>
          <a:prstGeom prst="rect">
            <a:avLst/>
          </a:prstGeom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6FE5CFEB-F7A5-7024-3A8C-A1CCD10B7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421" y="4307907"/>
            <a:ext cx="2125158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hackathon/data/1711597242096.PNG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0C31564-7D52-4D62-6774-416302AF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356" y="2554798"/>
            <a:ext cx="2085972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hackathon/data/1711579320996.jpeg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Picture 27" descr="A close-up of a gear&#10;&#10;Description automatically generated">
            <a:extLst>
              <a:ext uri="{FF2B5EF4-FFF2-40B4-BE49-F238E27FC236}">
                <a16:creationId xmlns:a16="http://schemas.microsoft.com/office/drawing/2014/main" id="{DCE2774E-7D11-9CAE-FAA3-13E6D4462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54" y="328889"/>
            <a:ext cx="2812578" cy="2004864"/>
          </a:xfrm>
          <a:prstGeom prst="rect">
            <a:avLst/>
          </a:prstGeom>
        </p:spPr>
      </p:pic>
      <p:sp>
        <p:nvSpPr>
          <p:cNvPr id="33" name="Rectangle 8">
            <a:extLst>
              <a:ext uri="{FF2B5EF4-FFF2-40B4-BE49-F238E27FC236}">
                <a16:creationId xmlns:a16="http://schemas.microsoft.com/office/drawing/2014/main" id="{D404B1ED-2C31-8E24-B0B4-3AB593200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80" y="192365"/>
            <a:ext cx="1838325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hackathon/data/1711615017696.gif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" name="Picture 34" descr="A knife and tape on a table&#10;&#10;Description automatically generated">
            <a:extLst>
              <a:ext uri="{FF2B5EF4-FFF2-40B4-BE49-F238E27FC236}">
                <a16:creationId xmlns:a16="http://schemas.microsoft.com/office/drawing/2014/main" id="{2C8F7EBC-133C-366E-0664-3A58EABC3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30" y="3429000"/>
            <a:ext cx="3847612" cy="2950758"/>
          </a:xfrm>
          <a:prstGeom prst="rect">
            <a:avLst/>
          </a:prstGeom>
        </p:spPr>
      </p:pic>
      <p:sp>
        <p:nvSpPr>
          <p:cNvPr id="36" name="Rectangle 9">
            <a:extLst>
              <a:ext uri="{FF2B5EF4-FFF2-40B4-BE49-F238E27FC236}">
                <a16:creationId xmlns:a16="http://schemas.microsoft.com/office/drawing/2014/main" id="{0010DC9A-E0E6-A8AC-F810-0A64CB3C6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736" y="3350086"/>
            <a:ext cx="1981200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hackathon/data/1711553022604.webp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15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80F7F3-E406-44E2-93AF-674B3F1A2E51}" type="datetime1">
              <a:rPr lang="en-US" smtClean="0"/>
              <a:pPr>
                <a:spcAft>
                  <a:spcPts val="600"/>
                </a:spcAft>
              </a:pPr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555819-A633-293C-9771-8024D5EA546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10427206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Key observations:</a:t>
            </a:r>
          </a:p>
          <a:p>
            <a:endParaRPr lang="en-CA" sz="1800" dirty="0">
              <a:latin typeface="+mn-lt"/>
            </a:endParaRPr>
          </a:p>
          <a:p>
            <a:pPr marL="457200" indent="-457200">
              <a:buFontTx/>
              <a:buChar char="-"/>
            </a:pPr>
            <a:r>
              <a:rPr lang="en-CA" sz="1800" dirty="0">
                <a:latin typeface="+mn-lt"/>
              </a:rPr>
              <a:t>A set of real-world manufacturing </a:t>
            </a:r>
            <a:r>
              <a:rPr lang="en-CA" sz="1800" dirty="0">
                <a:solidFill>
                  <a:srgbClr val="C00000"/>
                </a:solidFill>
                <a:latin typeface="+mn-lt"/>
              </a:rPr>
              <a:t>contexts</a:t>
            </a:r>
            <a:r>
              <a:rPr lang="en-CA" sz="1800" dirty="0">
                <a:latin typeface="+mn-lt"/>
              </a:rPr>
              <a:t> as images</a:t>
            </a:r>
          </a:p>
          <a:p>
            <a:pPr marL="457200" indent="-457200">
              <a:buFontTx/>
              <a:buChar char="-"/>
            </a:pPr>
            <a:r>
              <a:rPr lang="en-CA" sz="1800" dirty="0">
                <a:latin typeface="+mn-lt"/>
              </a:rPr>
              <a:t>Significant effort required to label and train </a:t>
            </a:r>
            <a:r>
              <a:rPr lang="en-CA" sz="1800" dirty="0">
                <a:solidFill>
                  <a:srgbClr val="C00000"/>
                </a:solidFill>
                <a:latin typeface="+mn-lt"/>
              </a:rPr>
              <a:t>multi-class models</a:t>
            </a:r>
          </a:p>
          <a:p>
            <a:pPr marL="457200" indent="-457200">
              <a:buFontTx/>
              <a:buChar char="-"/>
            </a:pPr>
            <a:r>
              <a:rPr lang="en-CA" sz="1800" dirty="0">
                <a:latin typeface="+mn-lt"/>
              </a:rPr>
              <a:t>Prevalent </a:t>
            </a:r>
            <a:r>
              <a:rPr lang="en-CA" sz="1800" dirty="0">
                <a:solidFill>
                  <a:srgbClr val="C00000"/>
                </a:solidFill>
                <a:latin typeface="+mn-lt"/>
              </a:rPr>
              <a:t>Noise</a:t>
            </a:r>
          </a:p>
          <a:p>
            <a:pPr marL="457200" indent="-457200">
              <a:buFontTx/>
              <a:buChar char="-"/>
            </a:pPr>
            <a:r>
              <a:rPr lang="en-CA" sz="1800" dirty="0">
                <a:latin typeface="+mn-lt"/>
              </a:rPr>
              <a:t>Unique &amp; diverse but also </a:t>
            </a:r>
            <a:r>
              <a:rPr lang="en-CA" sz="1800" dirty="0">
                <a:solidFill>
                  <a:srgbClr val="C00000"/>
                </a:solidFill>
                <a:latin typeface="+mn-lt"/>
              </a:rPr>
              <a:t>related information</a:t>
            </a:r>
            <a:r>
              <a:rPr lang="en-CA" sz="1800" dirty="0">
                <a:latin typeface="+mn-lt"/>
              </a:rPr>
              <a:t> within and across the images</a:t>
            </a:r>
          </a:p>
          <a:p>
            <a:pPr marL="571500" indent="-571500">
              <a:buFontTx/>
              <a:buChar char="-"/>
            </a:pPr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6D6CE0-46C9-0711-7013-DBEC91E2DA0A}"/>
              </a:ext>
            </a:extLst>
          </p:cNvPr>
          <p:cNvSpPr txBox="1">
            <a:spLocks/>
          </p:cNvSpPr>
          <p:nvPr/>
        </p:nvSpPr>
        <p:spPr>
          <a:xfrm>
            <a:off x="1524000" y="3646488"/>
            <a:ext cx="10427206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Potential solution sequence:</a:t>
            </a:r>
          </a:p>
          <a:p>
            <a:pPr marL="457200" indent="-457200">
              <a:buFontTx/>
              <a:buChar char="-"/>
            </a:pPr>
            <a:endParaRPr lang="en-CA" sz="1800" dirty="0">
              <a:solidFill>
                <a:srgbClr val="C00000"/>
              </a:solidFill>
              <a:latin typeface="+mn-lt"/>
            </a:endParaRPr>
          </a:p>
          <a:p>
            <a:pPr marL="457200" indent="-457200">
              <a:buFontTx/>
              <a:buChar char="-"/>
            </a:pPr>
            <a:r>
              <a:rPr lang="en-CA" sz="1800" dirty="0">
                <a:solidFill>
                  <a:srgbClr val="C00000"/>
                </a:solidFill>
                <a:latin typeface="+mn-lt"/>
              </a:rPr>
              <a:t>Blind image clustering </a:t>
            </a:r>
            <a:r>
              <a:rPr lang="en-CA" sz="1800" dirty="0">
                <a:latin typeface="+mn-lt"/>
              </a:rPr>
              <a:t>to find major categories + noise (level 1) </a:t>
            </a:r>
          </a:p>
          <a:p>
            <a:pPr marL="457200" indent="-457200">
              <a:buFontTx/>
              <a:buChar char="-"/>
            </a:pPr>
            <a:r>
              <a:rPr lang="en-CA" sz="1800" dirty="0">
                <a:latin typeface="+mn-lt"/>
              </a:rPr>
              <a:t>Clustering </a:t>
            </a:r>
            <a:r>
              <a:rPr lang="en-CA" sz="1800" dirty="0">
                <a:solidFill>
                  <a:srgbClr val="C00000"/>
                </a:solidFill>
                <a:latin typeface="+mn-lt"/>
              </a:rPr>
              <a:t>user labels </a:t>
            </a:r>
            <a:r>
              <a:rPr lang="en-CA" sz="1800" dirty="0">
                <a:latin typeface="+mn-lt"/>
              </a:rPr>
              <a:t>to find unique categories (sub-levels)</a:t>
            </a:r>
          </a:p>
          <a:p>
            <a:pPr marL="457200" indent="-457200">
              <a:buFontTx/>
              <a:buChar char="-"/>
            </a:pPr>
            <a:r>
              <a:rPr lang="en-CA" sz="1800" dirty="0">
                <a:solidFill>
                  <a:srgbClr val="C00000"/>
                </a:solidFill>
                <a:latin typeface="+mn-lt"/>
              </a:rPr>
              <a:t>Linking vision and language </a:t>
            </a:r>
            <a:r>
              <a:rPr lang="en-CA" sz="1800" dirty="0">
                <a:latin typeface="+mn-lt"/>
              </a:rPr>
              <a:t>spaces to build hierarchy (ontology)</a:t>
            </a:r>
          </a:p>
          <a:p>
            <a:pPr marL="457200" indent="-457200">
              <a:buFontTx/>
              <a:buChar char="-"/>
            </a:pPr>
            <a:r>
              <a:rPr lang="en-CA" sz="1800" dirty="0">
                <a:solidFill>
                  <a:srgbClr val="C00000"/>
                </a:solidFill>
                <a:latin typeface="+mn-lt"/>
              </a:rPr>
              <a:t>Zero-shot</a:t>
            </a:r>
            <a:r>
              <a:rPr lang="en-CA" sz="1800" dirty="0">
                <a:latin typeface="+mn-lt"/>
              </a:rPr>
              <a:t> top-down vision-language </a:t>
            </a:r>
            <a:r>
              <a:rPr lang="en-CA" sz="1800" dirty="0">
                <a:solidFill>
                  <a:srgbClr val="C00000"/>
                </a:solidFill>
                <a:latin typeface="+mn-lt"/>
              </a:rPr>
              <a:t>detection</a:t>
            </a:r>
            <a:r>
              <a:rPr lang="en-CA" sz="1800" dirty="0">
                <a:latin typeface="+mn-lt"/>
              </a:rPr>
              <a:t>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51230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DF061-270F-0F8D-1933-B659BEF8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80F7F3-E406-44E2-93AF-674B3F1A2E51}" type="datetime1">
              <a:rPr lang="en-US" smtClean="0"/>
              <a:pPr>
                <a:spcAft>
                  <a:spcPts val="600"/>
                </a:spcAft>
              </a:pPr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11DDA-36D4-7775-0008-187BAE83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4F1B-FE71-80AC-5484-51DFFD01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8AC1EC-23E2-4F0E-A5A4-674EC8DB954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555819-A633-293C-9771-8024D5EA546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Why try transformers to explore FactoryNET vision space: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2E83F-C2B4-A102-B645-283C81A661DB}"/>
              </a:ext>
            </a:extLst>
          </p:cNvPr>
          <p:cNvSpPr txBox="1"/>
          <p:nvPr/>
        </p:nvSpPr>
        <p:spPr>
          <a:xfrm>
            <a:off x="1523999" y="2575263"/>
            <a:ext cx="99059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CA" sz="1800" dirty="0"/>
              <a:t>Best models available for vision-based applications </a:t>
            </a:r>
            <a:endParaRPr lang="en-CA" dirty="0"/>
          </a:p>
          <a:p>
            <a:pPr marL="457200" indent="-457200">
              <a:buFontTx/>
              <a:buChar char="-"/>
            </a:pPr>
            <a:r>
              <a:rPr lang="en-CA" dirty="0"/>
              <a:t>Several </a:t>
            </a:r>
            <a:r>
              <a:rPr lang="en-CA" sz="1800" dirty="0"/>
              <a:t>smaller variants tha</a:t>
            </a:r>
            <a:r>
              <a:rPr lang="en-CA" dirty="0"/>
              <a:t>t can be fine-tuned in self-supervised fashion (no labels!)</a:t>
            </a:r>
            <a:endParaRPr lang="en-CA" sz="1800" dirty="0"/>
          </a:p>
          <a:p>
            <a:pPr marL="457200" indent="-457200">
              <a:buFontTx/>
              <a:buChar char="-"/>
            </a:pPr>
            <a:r>
              <a:rPr lang="en-CA" dirty="0"/>
              <a:t>FactoryNET has real world context which can be detected by ImageNet or </a:t>
            </a:r>
            <a:r>
              <a:rPr lang="en-CA" dirty="0" err="1"/>
              <a:t>ObjectNet</a:t>
            </a:r>
            <a:r>
              <a:rPr lang="en-CA" dirty="0"/>
              <a:t> pre-trained architectures</a:t>
            </a:r>
            <a:endParaRPr lang="en-CA" sz="1800" dirty="0"/>
          </a:p>
          <a:p>
            <a:pPr marL="457200" indent="-457200">
              <a:buFontTx/>
              <a:buChar char="-"/>
            </a:pPr>
            <a:r>
              <a:rPr lang="en-CA" dirty="0"/>
              <a:t>Open-source options with Hugging Face hub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74187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435CF-8176-2663-7BD2-99A58C33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381A7-F813-08D8-8531-6CE2908C4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A3D89-1847-1C7A-7142-0CFF9665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BE6EB-4030-C0B2-3B12-93F7D474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24025"/>
            <a:ext cx="3466962" cy="354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AD966-0B11-2BAA-3178-F7F559786D0F}"/>
              </a:ext>
            </a:extLst>
          </p:cNvPr>
          <p:cNvSpPr txBox="1"/>
          <p:nvPr/>
        </p:nvSpPr>
        <p:spPr>
          <a:xfrm>
            <a:off x="482536" y="882134"/>
            <a:ext cx="3533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/>
              <a:t>microsoft</a:t>
            </a:r>
            <a:r>
              <a:rPr lang="en-CA" dirty="0"/>
              <a:t>/beit-base-patch16-224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1D0F2-6058-6B4F-6B56-052BEC4C62F7}"/>
              </a:ext>
            </a:extLst>
          </p:cNvPr>
          <p:cNvSpPr txBox="1"/>
          <p:nvPr/>
        </p:nvSpPr>
        <p:spPr>
          <a:xfrm>
            <a:off x="1314450" y="125146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~</a:t>
            </a:r>
            <a:r>
              <a:rPr lang="en-CA" b="1" dirty="0"/>
              <a:t>50%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DD2D9B-915A-DB15-FA16-8F8911F7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40" y="1724925"/>
            <a:ext cx="3529519" cy="3542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1C7846-528E-9F3E-E96D-BA35B54341CE}"/>
              </a:ext>
            </a:extLst>
          </p:cNvPr>
          <p:cNvSpPr txBox="1"/>
          <p:nvPr/>
        </p:nvSpPr>
        <p:spPr>
          <a:xfrm>
            <a:off x="4591049" y="882134"/>
            <a:ext cx="300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google/vit-base-patch16-224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EA16A8-2CE8-93A1-9F02-3EEE0AE323D3}"/>
              </a:ext>
            </a:extLst>
          </p:cNvPr>
          <p:cNvSpPr txBox="1"/>
          <p:nvPr/>
        </p:nvSpPr>
        <p:spPr>
          <a:xfrm>
            <a:off x="5219699" y="125146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~</a:t>
            </a:r>
            <a:r>
              <a:rPr lang="en-CA" b="1" dirty="0"/>
              <a:t>50% dataset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0ED4062-E664-C6C7-F582-8539BB46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37" y="1724925"/>
            <a:ext cx="3555305" cy="3542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44E98E-5CC5-7511-F9D2-66AA8C1F2C89}"/>
              </a:ext>
            </a:extLst>
          </p:cNvPr>
          <p:cNvSpPr txBox="1"/>
          <p:nvPr/>
        </p:nvSpPr>
        <p:spPr>
          <a:xfrm>
            <a:off x="9245389" y="125146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~</a:t>
            </a:r>
            <a:r>
              <a:rPr lang="en-CA" b="1" dirty="0"/>
              <a:t>100%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E5834-C95B-0620-EE16-C1379DB06651}"/>
              </a:ext>
            </a:extLst>
          </p:cNvPr>
          <p:cNvSpPr txBox="1"/>
          <p:nvPr/>
        </p:nvSpPr>
        <p:spPr>
          <a:xfrm>
            <a:off x="7972849" y="882134"/>
            <a:ext cx="429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/>
              <a:t>facebook</a:t>
            </a:r>
            <a:r>
              <a:rPr lang="en-CA" dirty="0"/>
              <a:t>/deit-small-distilled-patch16-224</a:t>
            </a:r>
          </a:p>
        </p:txBody>
      </p:sp>
    </p:spTree>
    <p:extLst>
      <p:ext uri="{BB962C8B-B14F-4D97-AF65-F5344CB8AC3E}">
        <p14:creationId xmlns:p14="http://schemas.microsoft.com/office/powerpoint/2010/main" val="75191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435CF-8176-2663-7BD2-99A58C33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F7F3-E406-44E2-93AF-674B3F1A2E51}" type="datetime1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381A7-F813-08D8-8531-6CE2908C4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 cap="all" spc="300" baseline="0" dirty="0">
                <a:latin typeface="+mn-lt"/>
                <a:ea typeface="+mn-ea"/>
                <a:cs typeface="+mn-cs"/>
              </a:rPr>
              <a:t>ASME CIE 2024: UES + AFRL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A3D89-1847-1C7A-7142-0CFF9665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E4FCFC80-4830-AECC-940D-271CFF01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45" y="1171575"/>
            <a:ext cx="4478310" cy="451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DF83C6-789C-66C7-073C-257AA82D0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966" y="3171431"/>
            <a:ext cx="1415328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9371B0-D291-679A-3938-3D507F06D03D}"/>
              </a:ext>
            </a:extLst>
          </p:cNvPr>
          <p:cNvSpPr txBox="1"/>
          <p:nvPr/>
        </p:nvSpPr>
        <p:spPr>
          <a:xfrm>
            <a:off x="187260" y="3320110"/>
            <a:ext cx="1641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train, train track, rail, railroad track, railing, rail car, train rail 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4C1D55-7790-442F-EAD2-A3C5C51D4FBA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310294" y="3704831"/>
            <a:ext cx="114740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E8F685-4ADB-7CD0-08DC-3F611D7AA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669" y="361629"/>
            <a:ext cx="990600" cy="13170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8C0787-4AD6-DEC4-DD8C-2A53065A4A0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100269" y="1020131"/>
            <a:ext cx="2087681" cy="15562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5A4FD3-E188-D797-BFB6-C217F0B9A97A}"/>
              </a:ext>
            </a:extLst>
          </p:cNvPr>
          <p:cNvSpPr txBox="1"/>
          <p:nvPr/>
        </p:nvSpPr>
        <p:spPr>
          <a:xfrm>
            <a:off x="230552" y="478631"/>
            <a:ext cx="16415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lock, chain, looking carabiner, key, keys in lock, door, combination lock…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AC9461F-5517-2F9B-74A6-43957C38D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00" y="1859985"/>
            <a:ext cx="1217248" cy="12419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2360960-7D2E-0BC6-1A02-606A6673C034}"/>
              </a:ext>
            </a:extLst>
          </p:cNvPr>
          <p:cNvSpPr txBox="1"/>
          <p:nvPr/>
        </p:nvSpPr>
        <p:spPr>
          <a:xfrm>
            <a:off x="1724024" y="2011599"/>
            <a:ext cx="1641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pot, mortars, pestles, mortars and pestles, stone…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1F2524-27EF-5023-69FE-D242369FC129}"/>
              </a:ext>
            </a:extLst>
          </p:cNvPr>
          <p:cNvCxnSpPr>
            <a:cxnSpLocks/>
          </p:cNvCxnSpPr>
          <p:nvPr/>
        </p:nvCxnSpPr>
        <p:spPr>
          <a:xfrm flipH="1" flipV="1">
            <a:off x="3181350" y="2360618"/>
            <a:ext cx="1485900" cy="6139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6D023C08-C2E9-EB15-63DC-21316E078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11" y="4683800"/>
            <a:ext cx="1705430" cy="175544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DFAFBC4-AD6D-735B-D047-3005100398D2}"/>
              </a:ext>
            </a:extLst>
          </p:cNvPr>
          <p:cNvSpPr txBox="1"/>
          <p:nvPr/>
        </p:nvSpPr>
        <p:spPr>
          <a:xfrm>
            <a:off x="1872093" y="4685549"/>
            <a:ext cx="14738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lathe, metal lathe, bandsaw, person, welding mask, welder, printing press, pump drill, wood lathe, saw, drill, blacksmith, table saw, foundry, machine…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1C7DB9-CA96-7D22-7F48-C4AAFFD6B063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345967" y="4829175"/>
            <a:ext cx="2283308" cy="7489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4125125-0EDA-0FDA-6A43-F68657C7D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468" y="5877451"/>
            <a:ext cx="1371600" cy="9085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11FE1C5-EACF-8320-5EB4-203EA34CF9EA}"/>
              </a:ext>
            </a:extLst>
          </p:cNvPr>
          <p:cNvSpPr txBox="1"/>
          <p:nvPr/>
        </p:nvSpPr>
        <p:spPr>
          <a:xfrm>
            <a:off x="5615615" y="5829657"/>
            <a:ext cx="243301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Welding tool, sparks, grinder, plasma cutter, welding, angle grinder, workpiece, safety equipment, heat torch, workpiece, face shield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DD0A03-C592-2F6A-D786-033A4DC468BF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748463" y="4955381"/>
            <a:ext cx="83657" cy="8742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3925EC7-64A2-7DD2-CB59-15F2434C5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3757" y="4578263"/>
            <a:ext cx="1317449" cy="175343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6C6F352-24E1-0F12-D5A8-9B32D0956602}"/>
              </a:ext>
            </a:extLst>
          </p:cNvPr>
          <p:cNvSpPr txBox="1"/>
          <p:nvPr/>
        </p:nvSpPr>
        <p:spPr>
          <a:xfrm>
            <a:off x="9031771" y="4524345"/>
            <a:ext cx="147387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Stihl chainsaw, saw, hand saw, helmet, chain saw with timber, safety gear, hard hat, buck saw, ear protection, glove, goggles and helmet, wet saw…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48D43D7-3A6B-E8ED-E1AA-4C5E5C47C093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7593340" y="4578263"/>
            <a:ext cx="1438431" cy="7539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16267A9A-C2A3-9BF2-3567-2EBCF74DB1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6435" y="2551622"/>
            <a:ext cx="1429968" cy="155122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9E4C67-1C73-58F7-0124-B0B9586F74BB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8048625" y="3327232"/>
            <a:ext cx="777810" cy="628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FA21053-377B-0285-BFC6-FF813007FBB4}"/>
              </a:ext>
            </a:extLst>
          </p:cNvPr>
          <p:cNvSpPr txBox="1"/>
          <p:nvPr/>
        </p:nvSpPr>
        <p:spPr>
          <a:xfrm>
            <a:off x="10530866" y="2688595"/>
            <a:ext cx="147387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drill, electric drill, power tool, hand drill, tool, cordless drills, corded power tools, hot glue gun, sanders, cutter…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4E5E0580-45CD-144B-3D71-D36F53F33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6696" y="289881"/>
            <a:ext cx="2184092" cy="1460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8D4CB1F-E937-AC33-6EDC-5E161B5B6D2E}"/>
              </a:ext>
            </a:extLst>
          </p:cNvPr>
          <p:cNvSpPr txBox="1"/>
          <p:nvPr/>
        </p:nvSpPr>
        <p:spPr>
          <a:xfrm>
            <a:off x="8335155" y="369473"/>
            <a:ext cx="1641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screw, hex bolt, nail, thread gauge, corkscrew, bolt, machine screw, wood screw, metal screw, nut and bolt, nails, square drive screw…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604521E-BC8B-A629-4A58-E851BE56B9D5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844329" y="1092748"/>
            <a:ext cx="490826" cy="11986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65701021-2A2A-4D4D-3019-77A1811C4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5195" y="131954"/>
            <a:ext cx="1361506" cy="90401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B01BC6A-3899-3F8F-0B6A-43AB3BCF84C3}"/>
              </a:ext>
            </a:extLst>
          </p:cNvPr>
          <p:cNvSpPr txBox="1"/>
          <p:nvPr/>
        </p:nvSpPr>
        <p:spPr>
          <a:xfrm>
            <a:off x="5373219" y="124532"/>
            <a:ext cx="24330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i="1" dirty="0"/>
              <a:t>User labels in cluster</a:t>
            </a:r>
            <a:r>
              <a:rPr lang="en-CA" sz="1100" dirty="0"/>
              <a:t>:</a:t>
            </a:r>
          </a:p>
          <a:p>
            <a:r>
              <a:rPr lang="en-CA" sz="1100" dirty="0"/>
              <a:t>- scissors, box cutter, wire cutter, shears, tool, hand tool, caliper…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13646F-4737-0A85-5939-A62C00C73C04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6512770" y="724696"/>
            <a:ext cx="76954" cy="9674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08003"/>
      </p:ext>
    </p:extLst>
  </p:cSld>
  <p:clrMapOvr>
    <a:masterClrMapping/>
  </p:clrMapOvr>
</p:sld>
</file>

<file path=ppt/theme/theme1.xml><?xml version="1.0" encoding="utf-8"?>
<a:theme xmlns:a="http://schemas.openxmlformats.org/drawingml/2006/main" name="BohoVogueVTI">
  <a:themeElements>
    <a:clrScheme name="AnalogousFromRegularSeedLeftStep">
      <a:dk1>
        <a:srgbClr val="000000"/>
      </a:dk1>
      <a:lt1>
        <a:srgbClr val="FFFFFF"/>
      </a:lt1>
      <a:dk2>
        <a:srgbClr val="1E3532"/>
      </a:dk2>
      <a:lt2>
        <a:srgbClr val="E8E4E2"/>
      </a:lt2>
      <a:accent1>
        <a:srgbClr val="49A5C7"/>
      </a:accent1>
      <a:accent2>
        <a:srgbClr val="36B19F"/>
      </a:accent2>
      <a:accent3>
        <a:srgbClr val="43B675"/>
      </a:accent3>
      <a:accent4>
        <a:srgbClr val="37B53A"/>
      </a:accent4>
      <a:accent5>
        <a:srgbClr val="6EB241"/>
      </a:accent5>
      <a:accent6>
        <a:srgbClr val="95AB34"/>
      </a:accent6>
      <a:hlink>
        <a:srgbClr val="BF623F"/>
      </a:hlink>
      <a:folHlink>
        <a:srgbClr val="7F7F7F"/>
      </a:folHlink>
    </a:clrScheme>
    <a:fontScheme name="Walbaum Display_Aptos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8022F7FC-316B-4DD9-B9EB-BB68CC0DFA6F}" vid="{544DD2C6-9D23-4092-AACF-F55CEAA658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8195</TotalTime>
  <Words>1466</Words>
  <Application>Microsoft Office PowerPoint</Application>
  <PresentationFormat>Widescreen</PresentationFormat>
  <Paragraphs>264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 Light</vt:lpstr>
      <vt:lpstr>Arial</vt:lpstr>
      <vt:lpstr>var(--jp-code-font-family)</vt:lpstr>
      <vt:lpstr>Walbaum Display</vt:lpstr>
      <vt:lpstr>BohoVogueVTI</vt:lpstr>
      <vt:lpstr>Scalable Image Classification in Manufacturing through Vision-Language Guided Ontology:  a case study with FactoryNet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Mutahar Safdar</dc:creator>
  <cp:lastModifiedBy>Mutahar Safdar</cp:lastModifiedBy>
  <cp:revision>2</cp:revision>
  <dcterms:created xsi:type="dcterms:W3CDTF">2024-08-19T21:22:36Z</dcterms:created>
  <dcterms:modified xsi:type="dcterms:W3CDTF">2024-08-25T13:58:20Z</dcterms:modified>
</cp:coreProperties>
</file>